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514" r:id="rId6"/>
    <p:sldId id="261" r:id="rId7"/>
    <p:sldId id="262" r:id="rId8"/>
    <p:sldId id="263" r:id="rId9"/>
    <p:sldId id="494" r:id="rId10"/>
    <p:sldId id="489" r:id="rId11"/>
    <p:sldId id="495" r:id="rId12"/>
    <p:sldId id="496" r:id="rId13"/>
    <p:sldId id="497" r:id="rId14"/>
    <p:sldId id="510" r:id="rId15"/>
    <p:sldId id="498" r:id="rId16"/>
    <p:sldId id="499" r:id="rId17"/>
    <p:sldId id="500" r:id="rId18"/>
    <p:sldId id="501" r:id="rId19"/>
    <p:sldId id="502" r:id="rId20"/>
    <p:sldId id="509" r:id="rId21"/>
    <p:sldId id="508" r:id="rId22"/>
    <p:sldId id="276" r:id="rId23"/>
    <p:sldId id="277" r:id="rId24"/>
    <p:sldId id="503" r:id="rId25"/>
    <p:sldId id="512" r:id="rId26"/>
    <p:sldId id="281" r:id="rId27"/>
    <p:sldId id="504" r:id="rId28"/>
    <p:sldId id="513" r:id="rId29"/>
    <p:sldId id="284" r:id="rId30"/>
    <p:sldId id="315" r:id="rId3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1228CC"/>
    <a:srgbClr val="CC9900"/>
    <a:srgbClr val="FF9933"/>
    <a:srgbClr val="FF9900"/>
    <a:srgbClr val="D0D8E8"/>
    <a:srgbClr val="B2B2B2"/>
    <a:srgbClr val="FF0000"/>
    <a:srgbClr val="D0CEE8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224D74-4D26-4CC5-9EC0-BC623A04EC06}" v="138" dt="2022-04-14T18:23:02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86410" autoAdjust="0"/>
  </p:normalViewPr>
  <p:slideViewPr>
    <p:cSldViewPr>
      <p:cViewPr>
        <p:scale>
          <a:sx n="50" d="100"/>
          <a:sy n="50" d="100"/>
        </p:scale>
        <p:origin x="18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4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00" d="100"/>
        <a:sy n="200" d="100"/>
      </p:scale>
      <p:origin x="0" y="-4584"/>
    </p:cViewPr>
  </p:sorterViewPr>
  <p:notesViewPr>
    <p:cSldViewPr>
      <p:cViewPr varScale="1">
        <p:scale>
          <a:sx n="67" d="100"/>
          <a:sy n="67" d="100"/>
        </p:scale>
        <p:origin x="1868" y="3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lei Fang" userId="66cc81a7-3097-467c-876f-b30e8e731b31" providerId="ADAL" clId="{87224D74-4D26-4CC5-9EC0-BC623A04EC06}"/>
    <pc:docChg chg="custSel addSld modSld">
      <pc:chgData name="Xiaolei Fang" userId="66cc81a7-3097-467c-876f-b30e8e731b31" providerId="ADAL" clId="{87224D74-4D26-4CC5-9EC0-BC623A04EC06}" dt="2022-04-14T18:23:02.793" v="399" actId="20577"/>
      <pc:docMkLst>
        <pc:docMk/>
      </pc:docMkLst>
      <pc:sldChg chg="modSp">
        <pc:chgData name="Xiaolei Fang" userId="66cc81a7-3097-467c-876f-b30e8e731b31" providerId="ADAL" clId="{87224D74-4D26-4CC5-9EC0-BC623A04EC06}" dt="2022-04-14T18:14:27.903" v="160" actId="20577"/>
        <pc:sldMkLst>
          <pc:docMk/>
          <pc:sldMk cId="3362219921" sldId="262"/>
        </pc:sldMkLst>
        <pc:spChg chg="mod">
          <ac:chgData name="Xiaolei Fang" userId="66cc81a7-3097-467c-876f-b30e8e731b31" providerId="ADAL" clId="{87224D74-4D26-4CC5-9EC0-BC623A04EC06}" dt="2022-04-14T18:14:19.446" v="150" actId="20577"/>
          <ac:spMkLst>
            <pc:docMk/>
            <pc:sldMk cId="3362219921" sldId="262"/>
            <ac:spMk id="13" creationId="{00000000-0000-0000-0000-000000000000}"/>
          </ac:spMkLst>
        </pc:spChg>
        <pc:spChg chg="mod">
          <ac:chgData name="Xiaolei Fang" userId="66cc81a7-3097-467c-876f-b30e8e731b31" providerId="ADAL" clId="{87224D74-4D26-4CC5-9EC0-BC623A04EC06}" dt="2022-04-14T18:14:25.758" v="155" actId="20577"/>
          <ac:spMkLst>
            <pc:docMk/>
            <pc:sldMk cId="3362219921" sldId="262"/>
            <ac:spMk id="36" creationId="{00000000-0000-0000-0000-000000000000}"/>
          </ac:spMkLst>
        </pc:spChg>
        <pc:spChg chg="mod">
          <ac:chgData name="Xiaolei Fang" userId="66cc81a7-3097-467c-876f-b30e8e731b31" providerId="ADAL" clId="{87224D74-4D26-4CC5-9EC0-BC623A04EC06}" dt="2022-04-14T18:14:27.903" v="160" actId="20577"/>
          <ac:spMkLst>
            <pc:docMk/>
            <pc:sldMk cId="3362219921" sldId="262"/>
            <ac:spMk id="39" creationId="{00000000-0000-0000-0000-000000000000}"/>
          </ac:spMkLst>
        </pc:spChg>
      </pc:sldChg>
      <pc:sldChg chg="modSp mod">
        <pc:chgData name="Xiaolei Fang" userId="66cc81a7-3097-467c-876f-b30e8e731b31" providerId="ADAL" clId="{87224D74-4D26-4CC5-9EC0-BC623A04EC06}" dt="2022-04-14T18:10:35.701" v="34" actId="20577"/>
        <pc:sldMkLst>
          <pc:docMk/>
          <pc:sldMk cId="161829113" sldId="263"/>
        </pc:sldMkLst>
        <pc:graphicFrameChg chg="mod modGraphic">
          <ac:chgData name="Xiaolei Fang" userId="66cc81a7-3097-467c-876f-b30e8e731b31" providerId="ADAL" clId="{87224D74-4D26-4CC5-9EC0-BC623A04EC06}" dt="2022-04-14T18:10:35.701" v="34" actId="20577"/>
          <ac:graphicFrameMkLst>
            <pc:docMk/>
            <pc:sldMk cId="161829113" sldId="263"/>
            <ac:graphicFrameMk id="4" creationId="{00000000-0000-0000-0000-000000000000}"/>
          </ac:graphicFrameMkLst>
        </pc:graphicFrameChg>
      </pc:sldChg>
      <pc:sldChg chg="modSp modAnim">
        <pc:chgData name="Xiaolei Fang" userId="66cc81a7-3097-467c-876f-b30e8e731b31" providerId="ADAL" clId="{87224D74-4D26-4CC5-9EC0-BC623A04EC06}" dt="2022-04-14T18:11:47.493" v="67" actId="20577"/>
        <pc:sldMkLst>
          <pc:docMk/>
          <pc:sldMk cId="2185111102" sldId="264"/>
        </pc:sldMkLst>
        <pc:spChg chg="mod">
          <ac:chgData name="Xiaolei Fang" userId="66cc81a7-3097-467c-876f-b30e8e731b31" providerId="ADAL" clId="{87224D74-4D26-4CC5-9EC0-BC623A04EC06}" dt="2022-04-14T18:11:47.493" v="67" actId="20577"/>
          <ac:spMkLst>
            <pc:docMk/>
            <pc:sldMk cId="2185111102" sldId="264"/>
            <ac:spMk id="3" creationId="{00000000-0000-0000-0000-000000000000}"/>
          </ac:spMkLst>
        </pc:spChg>
      </pc:sldChg>
      <pc:sldChg chg="addSp delSp modSp add mod delAnim modAnim">
        <pc:chgData name="Xiaolei Fang" userId="66cc81a7-3097-467c-876f-b30e8e731b31" providerId="ADAL" clId="{87224D74-4D26-4CC5-9EC0-BC623A04EC06}" dt="2022-04-14T18:23:02.793" v="399" actId="20577"/>
        <pc:sldMkLst>
          <pc:docMk/>
          <pc:sldMk cId="3276921927" sldId="489"/>
        </pc:sldMkLst>
        <pc:spChg chg="mod">
          <ac:chgData name="Xiaolei Fang" userId="66cc81a7-3097-467c-876f-b30e8e731b31" providerId="ADAL" clId="{87224D74-4D26-4CC5-9EC0-BC623A04EC06}" dt="2022-04-14T18:22:18.663" v="365" actId="20577"/>
          <ac:spMkLst>
            <pc:docMk/>
            <pc:sldMk cId="3276921927" sldId="489"/>
            <ac:spMk id="2" creationId="{00000000-0000-0000-0000-000000000000}"/>
          </ac:spMkLst>
        </pc:spChg>
        <pc:spChg chg="mod">
          <ac:chgData name="Xiaolei Fang" userId="66cc81a7-3097-467c-876f-b30e8e731b31" providerId="ADAL" clId="{87224D74-4D26-4CC5-9EC0-BC623A04EC06}" dt="2022-04-14T18:23:02.793" v="399" actId="20577"/>
          <ac:spMkLst>
            <pc:docMk/>
            <pc:sldMk cId="3276921927" sldId="489"/>
            <ac:spMk id="3" creationId="{00000000-0000-0000-0000-000000000000}"/>
          </ac:spMkLst>
        </pc:spChg>
        <pc:spChg chg="del">
          <ac:chgData name="Xiaolei Fang" userId="66cc81a7-3097-467c-876f-b30e8e731b31" providerId="ADAL" clId="{87224D74-4D26-4CC5-9EC0-BC623A04EC06}" dt="2022-04-14T18:12:19.653" v="89" actId="478"/>
          <ac:spMkLst>
            <pc:docMk/>
            <pc:sldMk cId="3276921927" sldId="489"/>
            <ac:spMk id="12" creationId="{00000000-0000-0000-0000-000000000000}"/>
          </ac:spMkLst>
        </pc:spChg>
        <pc:spChg chg="del">
          <ac:chgData name="Xiaolei Fang" userId="66cc81a7-3097-467c-876f-b30e8e731b31" providerId="ADAL" clId="{87224D74-4D26-4CC5-9EC0-BC623A04EC06}" dt="2022-04-14T18:12:19.653" v="89" actId="478"/>
          <ac:spMkLst>
            <pc:docMk/>
            <pc:sldMk cId="3276921927" sldId="489"/>
            <ac:spMk id="13" creationId="{00000000-0000-0000-0000-000000000000}"/>
          </ac:spMkLst>
        </pc:spChg>
        <pc:spChg chg="del">
          <ac:chgData name="Xiaolei Fang" userId="66cc81a7-3097-467c-876f-b30e8e731b31" providerId="ADAL" clId="{87224D74-4D26-4CC5-9EC0-BC623A04EC06}" dt="2022-04-14T18:12:20.582" v="90" actId="478"/>
          <ac:spMkLst>
            <pc:docMk/>
            <pc:sldMk cId="3276921927" sldId="489"/>
            <ac:spMk id="14" creationId="{00000000-0000-0000-0000-000000000000}"/>
          </ac:spMkLst>
        </pc:spChg>
        <pc:spChg chg="add mod">
          <ac:chgData name="Xiaolei Fang" userId="66cc81a7-3097-467c-876f-b30e8e731b31" providerId="ADAL" clId="{87224D74-4D26-4CC5-9EC0-BC623A04EC06}" dt="2022-04-14T18:21:56.949" v="323" actId="1076"/>
          <ac:spMkLst>
            <pc:docMk/>
            <pc:sldMk cId="3276921927" sldId="489"/>
            <ac:spMk id="16" creationId="{D6A13CD1-A212-4938-8242-9066BEB98D8E}"/>
          </ac:spMkLst>
        </pc:spChg>
        <pc:spChg chg="del">
          <ac:chgData name="Xiaolei Fang" userId="66cc81a7-3097-467c-876f-b30e8e731b31" providerId="ADAL" clId="{87224D74-4D26-4CC5-9EC0-BC623A04EC06}" dt="2022-04-14T18:12:19.653" v="89" actId="478"/>
          <ac:spMkLst>
            <pc:docMk/>
            <pc:sldMk cId="3276921927" sldId="489"/>
            <ac:spMk id="17" creationId="{00000000-0000-0000-0000-000000000000}"/>
          </ac:spMkLst>
        </pc:spChg>
        <pc:spChg chg="del">
          <ac:chgData name="Xiaolei Fang" userId="66cc81a7-3097-467c-876f-b30e8e731b31" providerId="ADAL" clId="{87224D74-4D26-4CC5-9EC0-BC623A04EC06}" dt="2022-04-14T18:12:19.653" v="89" actId="478"/>
          <ac:spMkLst>
            <pc:docMk/>
            <pc:sldMk cId="3276921927" sldId="489"/>
            <ac:spMk id="18" creationId="{00000000-0000-0000-0000-000000000000}"/>
          </ac:spMkLst>
        </pc:spChg>
        <pc:spChg chg="del">
          <ac:chgData name="Xiaolei Fang" userId="66cc81a7-3097-467c-876f-b30e8e731b31" providerId="ADAL" clId="{87224D74-4D26-4CC5-9EC0-BC623A04EC06}" dt="2022-04-14T18:12:19.653" v="89" actId="478"/>
          <ac:spMkLst>
            <pc:docMk/>
            <pc:sldMk cId="3276921927" sldId="489"/>
            <ac:spMk id="19" creationId="{00000000-0000-0000-0000-000000000000}"/>
          </ac:spMkLst>
        </pc:spChg>
        <pc:picChg chg="add mod">
          <ac:chgData name="Xiaolei Fang" userId="66cc81a7-3097-467c-876f-b30e8e731b31" providerId="ADAL" clId="{87224D74-4D26-4CC5-9EC0-BC623A04EC06}" dt="2022-04-14T18:21:56.949" v="323" actId="1076"/>
          <ac:picMkLst>
            <pc:docMk/>
            <pc:sldMk cId="3276921927" sldId="489"/>
            <ac:picMk id="6" creationId="{C43D2AA7-B64F-4C19-B035-04AC93B70D12}"/>
          </ac:picMkLst>
        </pc:picChg>
        <pc:picChg chg="add mod">
          <ac:chgData name="Xiaolei Fang" userId="66cc81a7-3097-467c-876f-b30e8e731b31" providerId="ADAL" clId="{87224D74-4D26-4CC5-9EC0-BC623A04EC06}" dt="2022-04-14T18:21:56.949" v="323" actId="1076"/>
          <ac:picMkLst>
            <pc:docMk/>
            <pc:sldMk cId="3276921927" sldId="489"/>
            <ac:picMk id="8" creationId="{467C4769-4F8E-4CC2-98C2-C2EFD0BE789D}"/>
          </ac:picMkLst>
        </pc:picChg>
      </pc:sldChg>
      <pc:sldChg chg="addSp modSp new mod">
        <pc:chgData name="Xiaolei Fang" userId="66cc81a7-3097-467c-876f-b30e8e731b31" providerId="ADAL" clId="{87224D74-4D26-4CC5-9EC0-BC623A04EC06}" dt="2022-04-14T18:22:58.386" v="398" actId="20577"/>
        <pc:sldMkLst>
          <pc:docMk/>
          <pc:sldMk cId="2132708938" sldId="490"/>
        </pc:sldMkLst>
        <pc:spChg chg="mod">
          <ac:chgData name="Xiaolei Fang" userId="66cc81a7-3097-467c-876f-b30e8e731b31" providerId="ADAL" clId="{87224D74-4D26-4CC5-9EC0-BC623A04EC06}" dt="2022-04-14T18:19:19.373" v="275" actId="20577"/>
          <ac:spMkLst>
            <pc:docMk/>
            <pc:sldMk cId="2132708938" sldId="490"/>
            <ac:spMk id="2" creationId="{A865E5AE-4DC3-4D67-954C-8B2D8C86DD3C}"/>
          </ac:spMkLst>
        </pc:spChg>
        <pc:spChg chg="add mod">
          <ac:chgData name="Xiaolei Fang" userId="66cc81a7-3097-467c-876f-b30e8e731b31" providerId="ADAL" clId="{87224D74-4D26-4CC5-9EC0-BC623A04EC06}" dt="2022-04-14T18:22:43.205" v="378" actId="20577"/>
          <ac:spMkLst>
            <pc:docMk/>
            <pc:sldMk cId="2132708938" sldId="490"/>
            <ac:spMk id="5" creationId="{2882B0E1-2587-435C-AB39-056CC3803C15}"/>
          </ac:spMkLst>
        </pc:spChg>
        <pc:spChg chg="add mod">
          <ac:chgData name="Xiaolei Fang" userId="66cc81a7-3097-467c-876f-b30e8e731b31" providerId="ADAL" clId="{87224D74-4D26-4CC5-9EC0-BC623A04EC06}" dt="2022-04-14T18:22:58.386" v="398" actId="20577"/>
          <ac:spMkLst>
            <pc:docMk/>
            <pc:sldMk cId="2132708938" sldId="490"/>
            <ac:spMk id="6" creationId="{9973119B-3024-4583-A484-D3C8A4F0746C}"/>
          </ac:spMkLst>
        </pc:spChg>
        <pc:spChg chg="add mod">
          <ac:chgData name="Xiaolei Fang" userId="66cc81a7-3097-467c-876f-b30e8e731b31" providerId="ADAL" clId="{87224D74-4D26-4CC5-9EC0-BC623A04EC06}" dt="2022-04-14T18:22:35.891" v="366" actId="571"/>
          <ac:spMkLst>
            <pc:docMk/>
            <pc:sldMk cId="2132708938" sldId="490"/>
            <ac:spMk id="7" creationId="{F5D30615-CFF7-40F2-B6AC-F69919B0B93E}"/>
          </ac:spMkLst>
        </pc:spChg>
        <pc:spChg chg="add mod">
          <ac:chgData name="Xiaolei Fang" userId="66cc81a7-3097-467c-876f-b30e8e731b31" providerId="ADAL" clId="{87224D74-4D26-4CC5-9EC0-BC623A04EC06}" dt="2022-04-14T18:22:35.891" v="366" actId="571"/>
          <ac:spMkLst>
            <pc:docMk/>
            <pc:sldMk cId="2132708938" sldId="490"/>
            <ac:spMk id="8" creationId="{33F7A870-E01C-40B6-9BE2-5D3BBBD1C09E}"/>
          </ac:spMkLst>
        </pc:spChg>
      </pc:sldChg>
    </pc:docChg>
  </pc:docChgLst>
  <pc:docChgLst>
    <pc:chgData name="Xiaolei Fang" userId="66cc81a7-3097-467c-876f-b30e8e731b31" providerId="ADAL" clId="{8546FD29-32FC-4FD6-A9F8-E2414F90EBFA}"/>
    <pc:docChg chg="custSel modSld">
      <pc:chgData name="Xiaolei Fang" userId="66cc81a7-3097-467c-876f-b30e8e731b31" providerId="ADAL" clId="{8546FD29-32FC-4FD6-A9F8-E2414F90EBFA}" dt="2022-04-12T18:58:25.519" v="133" actId="14100"/>
      <pc:docMkLst>
        <pc:docMk/>
      </pc:docMkLst>
      <pc:sldChg chg="modSp mod">
        <pc:chgData name="Xiaolei Fang" userId="66cc81a7-3097-467c-876f-b30e8e731b31" providerId="ADAL" clId="{8546FD29-32FC-4FD6-A9F8-E2414F90EBFA}" dt="2022-04-12T18:54:44.702" v="26" actId="20577"/>
        <pc:sldMkLst>
          <pc:docMk/>
          <pc:sldMk cId="1026193448" sldId="256"/>
        </pc:sldMkLst>
        <pc:spChg chg="mod">
          <ac:chgData name="Xiaolei Fang" userId="66cc81a7-3097-467c-876f-b30e8e731b31" providerId="ADAL" clId="{8546FD29-32FC-4FD6-A9F8-E2414F90EBFA}" dt="2022-04-12T18:53:44.070" v="0"/>
          <ac:spMkLst>
            <pc:docMk/>
            <pc:sldMk cId="1026193448" sldId="256"/>
            <ac:spMk id="2" creationId="{00000000-0000-0000-0000-000000000000}"/>
          </ac:spMkLst>
        </pc:spChg>
        <pc:spChg chg="mod">
          <ac:chgData name="Xiaolei Fang" userId="66cc81a7-3097-467c-876f-b30e8e731b31" providerId="ADAL" clId="{8546FD29-32FC-4FD6-A9F8-E2414F90EBFA}" dt="2022-04-12T18:54:44.702" v="26" actId="20577"/>
          <ac:spMkLst>
            <pc:docMk/>
            <pc:sldMk cId="1026193448" sldId="256"/>
            <ac:spMk id="8" creationId="{00000000-0000-0000-0000-000000000000}"/>
          </ac:spMkLst>
        </pc:spChg>
      </pc:sldChg>
      <pc:sldChg chg="modSp mod">
        <pc:chgData name="Xiaolei Fang" userId="66cc81a7-3097-467c-876f-b30e8e731b31" providerId="ADAL" clId="{8546FD29-32FC-4FD6-A9F8-E2414F90EBFA}" dt="2022-04-12T18:58:25.519" v="133" actId="14100"/>
        <pc:sldMkLst>
          <pc:docMk/>
          <pc:sldMk cId="3182421453" sldId="257"/>
        </pc:sldMkLst>
        <pc:spChg chg="mod">
          <ac:chgData name="Xiaolei Fang" userId="66cc81a7-3097-467c-876f-b30e8e731b31" providerId="ADAL" clId="{8546FD29-32FC-4FD6-A9F8-E2414F90EBFA}" dt="2022-04-12T18:58:25.519" v="133" actId="14100"/>
          <ac:spMkLst>
            <pc:docMk/>
            <pc:sldMk cId="3182421453" sldId="257"/>
            <ac:spMk id="3" creationId="{00000000-0000-0000-0000-000000000000}"/>
          </ac:spMkLst>
        </pc:spChg>
      </pc:sldChg>
      <pc:sldChg chg="modSp mod">
        <pc:chgData name="Xiaolei Fang" userId="66cc81a7-3097-467c-876f-b30e8e731b31" providerId="ADAL" clId="{8546FD29-32FC-4FD6-A9F8-E2414F90EBFA}" dt="2022-04-12T18:55:44.412" v="122" actId="20577"/>
        <pc:sldMkLst>
          <pc:docMk/>
          <pc:sldMk cId="1157508808" sldId="463"/>
        </pc:sldMkLst>
        <pc:spChg chg="mod">
          <ac:chgData name="Xiaolei Fang" userId="66cc81a7-3097-467c-876f-b30e8e731b31" providerId="ADAL" clId="{8546FD29-32FC-4FD6-A9F8-E2414F90EBFA}" dt="2022-04-12T18:55:44.412" v="122" actId="20577"/>
          <ac:spMkLst>
            <pc:docMk/>
            <pc:sldMk cId="1157508808" sldId="463"/>
            <ac:spMk id="3" creationId="{00000000-0000-0000-0000-000000000000}"/>
          </ac:spMkLst>
        </pc:spChg>
      </pc:sldChg>
      <pc:sldChg chg="modSp mod">
        <pc:chgData name="Xiaolei Fang" userId="66cc81a7-3097-467c-876f-b30e8e731b31" providerId="ADAL" clId="{8546FD29-32FC-4FD6-A9F8-E2414F90EBFA}" dt="2022-04-12T18:56:52.721" v="127" actId="27636"/>
        <pc:sldMkLst>
          <pc:docMk/>
          <pc:sldMk cId="4081722777" sldId="464"/>
        </pc:sldMkLst>
        <pc:spChg chg="mod">
          <ac:chgData name="Xiaolei Fang" userId="66cc81a7-3097-467c-876f-b30e8e731b31" providerId="ADAL" clId="{8546FD29-32FC-4FD6-A9F8-E2414F90EBFA}" dt="2022-04-12T18:56:52.721" v="127" actId="27636"/>
          <ac:spMkLst>
            <pc:docMk/>
            <pc:sldMk cId="4081722777" sldId="464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CFB65-9828-437A-85B4-823795BA3668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A388A-2643-49CB-98D0-532613C61CDC}" type="slidenum">
              <a:rPr lang="en-US" smtClean="0"/>
              <a:t>‹#›</a:t>
            </a:fld>
            <a:r>
              <a:rPr lang="en-US" dirty="0"/>
              <a:t>/65</a:t>
            </a:r>
          </a:p>
        </p:txBody>
      </p:sp>
    </p:spTree>
    <p:extLst>
      <p:ext uri="{BB962C8B-B14F-4D97-AF65-F5344CB8AC3E}">
        <p14:creationId xmlns:p14="http://schemas.microsoft.com/office/powerpoint/2010/main" val="40122827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5329F-5C69-4131-A810-D35FEF64F9C5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0C1E8-4A8E-4646-A9E8-B6A70841A41D}" type="slidenum">
              <a:rPr lang="en-US" smtClean="0"/>
              <a:pPr/>
              <a:t>‹#›</a:t>
            </a:fld>
            <a:r>
              <a:rPr lang="en-US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9722566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88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83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20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4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0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09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97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9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78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8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6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654175"/>
            <a:ext cx="8382000" cy="1470025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67200"/>
            <a:ext cx="8382000" cy="1371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AA379-9D62-405E-B924-903ABE5FAB76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54756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0" y="144949"/>
            <a:ext cx="1987029" cy="357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27" y="186256"/>
            <a:ext cx="1834444" cy="288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D1258-64D1-4BD8-8818-A4C47E8F4AC5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F555-54C7-412E-9902-A50C996C4F56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6712"/>
          </a:xfrm>
          <a:noFill/>
        </p:spPr>
        <p:txBody>
          <a:bodyPr>
            <a:noAutofit/>
          </a:bodyPr>
          <a:lstStyle>
            <a:lvl1pPr algn="ctr">
              <a:def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7552"/>
            <a:ext cx="8229600" cy="5323080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C873-2BB0-486A-BF06-73F51D2D1F73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/26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57200" y="923108"/>
            <a:ext cx="8229600" cy="548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D84B-5D09-487F-A1B2-D9153730BC67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516CC-E5C4-4DE6-BBBD-6CD67D48BF4B}" type="datetime1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9EDE7-C347-41F0-9D6C-6A9F3031F8A4}" type="datetime1">
              <a:rPr lang="en-US" smtClean="0"/>
              <a:t>10/15/2022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A3A69-9B9C-4451-9CC1-1A8BCD11846B}" type="datetime1">
              <a:rPr lang="en-US" smtClean="0"/>
              <a:t>10/15/2022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D321-2D2C-4264-823A-A6F920F0CD2C}" type="datetime1">
              <a:rPr lang="en-US" smtClean="0"/>
              <a:t>10/15/2022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10F26-1640-4052-ADB3-1D2F4ACC1C8E}" type="datetime1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F2621-9382-477E-AAD1-808B7F41C1B5}" type="datetime1">
              <a:rPr lang="en-US" smtClean="0"/>
              <a:t>10/15/2022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16F02-108B-48B5-B932-905420E15A41}" type="datetime1">
              <a:rPr lang="en-US" smtClean="0"/>
              <a:t>10/15/2022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12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00.png"/><Relationship Id="rId18" Type="http://schemas.openxmlformats.org/officeDocument/2006/relationships/image" Target="../media/image15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660.png"/><Relationship Id="rId5" Type="http://schemas.openxmlformats.org/officeDocument/2006/relationships/image" Target="../media/image9.png"/><Relationship Id="rId15" Type="http://schemas.openxmlformats.org/officeDocument/2006/relationships/image" Target="../media/image430.png"/><Relationship Id="rId10" Type="http://schemas.openxmlformats.org/officeDocument/2006/relationships/image" Target="../media/image650.png"/><Relationship Id="rId4" Type="http://schemas.openxmlformats.org/officeDocument/2006/relationships/image" Target="../media/image8.png"/><Relationship Id="rId9" Type="http://schemas.openxmlformats.org/officeDocument/2006/relationships/image" Target="../media/image640.png"/><Relationship Id="rId14" Type="http://schemas.openxmlformats.org/officeDocument/2006/relationships/image" Target="../media/image4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" y="2895600"/>
            <a:ext cx="8648700" cy="6858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charset="0"/>
              </a:rPr>
              <a:t>A Supervised Tensor Dimension Reduction-Based Prognostics Model for Applications with Incomplete Imaging Data</a:t>
            </a:r>
            <a:br>
              <a:rPr lang="en-US" sz="2800" dirty="0">
                <a:latin typeface="Arial" charset="0"/>
              </a:rPr>
            </a:br>
            <a:br>
              <a:rPr lang="en-US" sz="2800" dirty="0">
                <a:latin typeface="Arial" charset="0"/>
              </a:rPr>
            </a:br>
            <a:br>
              <a:rPr lang="en-US" sz="2800" dirty="0">
                <a:latin typeface="Arial" charset="0"/>
              </a:rPr>
            </a:br>
            <a:endParaRPr lang="en-US" sz="2900" dirty="0"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260436"/>
            <a:ext cx="8229600" cy="3241963"/>
          </a:xfrm>
        </p:spPr>
        <p:txBody>
          <a:bodyPr rtlCol="0">
            <a:normAutofit/>
          </a:bodyPr>
          <a:lstStyle/>
          <a:p>
            <a:pPr fontAlgn="auto">
              <a:lnSpc>
                <a:spcPct val="80000"/>
              </a:lnSpc>
              <a:spcAft>
                <a:spcPts val="600"/>
              </a:spcAft>
              <a:buFont typeface="Arial"/>
              <a:buNone/>
              <a:defRPr/>
            </a:pPr>
            <a:endParaRPr lang="en-US" b="1" dirty="0">
              <a:ea typeface="+mn-ea"/>
            </a:endParaRPr>
          </a:p>
          <a:p>
            <a:pPr fontAlgn="auto">
              <a:lnSpc>
                <a:spcPct val="80000"/>
              </a:lnSpc>
              <a:spcAft>
                <a:spcPts val="600"/>
              </a:spcAft>
              <a:buFont typeface="Arial"/>
              <a:buNone/>
              <a:defRPr/>
            </a:pPr>
            <a:endParaRPr lang="en-US" sz="2400" b="1" dirty="0">
              <a:ea typeface="+mn-ea"/>
            </a:endParaRPr>
          </a:p>
          <a:p>
            <a:pPr fontAlgn="auto">
              <a:lnSpc>
                <a:spcPct val="80000"/>
              </a:lnSpc>
              <a:spcAft>
                <a:spcPts val="600"/>
              </a:spcAft>
              <a:buFont typeface="Arial"/>
              <a:buNone/>
              <a:defRPr/>
            </a:pPr>
            <a:r>
              <a:rPr lang="en-US" sz="2400" b="1" dirty="0">
                <a:ea typeface="+mn-ea"/>
              </a:rPr>
              <a:t>Chengyu Zhou</a:t>
            </a:r>
          </a:p>
          <a:p>
            <a:pPr fontAlgn="auto">
              <a:lnSpc>
                <a:spcPct val="80000"/>
              </a:lnSpc>
              <a:spcAft>
                <a:spcPts val="600"/>
              </a:spcAft>
              <a:buFont typeface="Arial"/>
              <a:buNone/>
              <a:defRPr/>
            </a:pPr>
            <a:r>
              <a:rPr lang="en-US" sz="2400" dirty="0">
                <a:ea typeface="+mn-ea"/>
              </a:rPr>
              <a:t>Joint work with </a:t>
            </a:r>
            <a:r>
              <a:rPr lang="en-US" sz="2400" b="1" dirty="0">
                <a:ea typeface="+mn-ea"/>
              </a:rPr>
              <a:t>Dr. </a:t>
            </a:r>
            <a:r>
              <a:rPr lang="en-US" sz="2400" b="1" dirty="0" err="1">
                <a:ea typeface="+mn-ea"/>
              </a:rPr>
              <a:t>Xiaolei</a:t>
            </a:r>
            <a:r>
              <a:rPr lang="en-US" sz="2400" b="1" dirty="0">
                <a:ea typeface="+mn-ea"/>
              </a:rPr>
              <a:t> Fang</a:t>
            </a:r>
          </a:p>
          <a:p>
            <a:pPr fontAlgn="auto">
              <a:lnSpc>
                <a:spcPct val="80000"/>
              </a:lnSpc>
              <a:spcAft>
                <a:spcPts val="600"/>
              </a:spcAft>
              <a:buFont typeface="Arial"/>
              <a:buNone/>
              <a:defRPr/>
            </a:pPr>
            <a:endParaRPr lang="en-US" sz="2400" b="1" dirty="0">
              <a:ea typeface="+mn-ea"/>
            </a:endParaRPr>
          </a:p>
          <a:p>
            <a:pPr>
              <a:lnSpc>
                <a:spcPct val="80000"/>
              </a:lnSpc>
              <a:spcAft>
                <a:spcPts val="600"/>
              </a:spcAft>
              <a:buClr>
                <a:schemeClr val="tx1"/>
              </a:buClr>
              <a:buSzPct val="75000"/>
            </a:pPr>
            <a:r>
              <a:rPr lang="en-US" altLang="zh-CN" sz="2000" dirty="0">
                <a:latin typeface="Arial" panose="020B0604020202020204" pitchFamily="34" charset="0"/>
              </a:rPr>
              <a:t>Edward P. </a:t>
            </a:r>
            <a:r>
              <a:rPr lang="en-US" altLang="zh-CN" sz="2000" dirty="0" err="1">
                <a:latin typeface="Arial" panose="020B0604020202020204" pitchFamily="34" charset="0"/>
              </a:rPr>
              <a:t>Fitts</a:t>
            </a:r>
            <a:r>
              <a:rPr lang="en-US" altLang="zh-CN" sz="2000" dirty="0">
                <a:latin typeface="Arial" panose="020B0604020202020204" pitchFamily="34" charset="0"/>
              </a:rPr>
              <a:t> Department of Industrial and Systems Engineering</a:t>
            </a:r>
          </a:p>
          <a:p>
            <a:pPr>
              <a:lnSpc>
                <a:spcPct val="80000"/>
              </a:lnSpc>
              <a:spcAft>
                <a:spcPts val="600"/>
              </a:spcAft>
              <a:buClr>
                <a:schemeClr val="tx1"/>
              </a:buClr>
              <a:buSzPct val="75000"/>
            </a:pPr>
            <a:r>
              <a:rPr lang="en-US" sz="2000" dirty="0">
                <a:latin typeface="Arial" panose="020B0604020202020204" pitchFamily="34" charset="0"/>
              </a:rPr>
              <a:t>North Carolina State University</a:t>
            </a:r>
          </a:p>
          <a:p>
            <a:pPr>
              <a:lnSpc>
                <a:spcPct val="80000"/>
              </a:lnSpc>
              <a:spcAft>
                <a:spcPts val="600"/>
              </a:spcAft>
              <a:buClr>
                <a:schemeClr val="tx1"/>
              </a:buClr>
              <a:buSzPct val="75000"/>
            </a:pPr>
            <a:endParaRPr 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19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3581400"/>
            <a:ext cx="8046720" cy="5148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7552"/>
            <a:ext cx="8382000" cy="5323080"/>
          </a:xfrm>
        </p:spPr>
        <p:txBody>
          <a:bodyPr/>
          <a:lstStyle/>
          <a:p>
            <a:r>
              <a:rPr lang="en-US" sz="2200" b="0" dirty="0"/>
              <a:t>Steps I(B) and II: No need to discuss</a:t>
            </a:r>
          </a:p>
          <a:p>
            <a:r>
              <a:rPr lang="en-US" sz="2200" b="0" dirty="0"/>
              <a:t>Step I(A): </a:t>
            </a:r>
            <a:r>
              <a:rPr lang="en-US" altLang="zh-CN" sz="2200" b="0" dirty="0"/>
              <a:t>Supervised Low-dimensional Tensor Subspace Detection</a:t>
            </a:r>
            <a:endParaRPr lang="en-US" sz="2200" b="0" dirty="0"/>
          </a:p>
          <a:p>
            <a:pPr lvl="1"/>
            <a:r>
              <a:rPr lang="en-US" sz="2200" b="0" dirty="0"/>
              <a:t>Reparametrize to be a block-convex problem</a:t>
            </a:r>
          </a:p>
          <a:p>
            <a:pPr lvl="1"/>
            <a:endParaRPr lang="en-US" dirty="0"/>
          </a:p>
          <a:p>
            <a:pPr lvl="1"/>
            <a:endParaRPr lang="en-US" b="0" dirty="0"/>
          </a:p>
          <a:p>
            <a:pPr lvl="1"/>
            <a:r>
              <a:rPr lang="en-US" dirty="0"/>
              <a:t>Block Updating Algorithm</a:t>
            </a:r>
            <a:endParaRPr lang="en-US" b="0" dirty="0"/>
          </a:p>
          <a:p>
            <a:endParaRPr lang="en-US" sz="2400" b="0" dirty="0"/>
          </a:p>
          <a:p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1" y="4162130"/>
            <a:ext cx="8046719" cy="584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2362200"/>
            <a:ext cx="8168640" cy="6538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51" y="4792709"/>
            <a:ext cx="8032098" cy="511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33" y="5275532"/>
            <a:ext cx="8056467" cy="5799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059" y="5712777"/>
            <a:ext cx="7744541" cy="482511"/>
          </a:xfrm>
          <a:prstGeom prst="rect">
            <a:avLst/>
          </a:prstGeom>
        </p:spPr>
      </p:pic>
      <p:sp>
        <p:nvSpPr>
          <p:cNvPr id="11" name="Curved Up Arrow 10"/>
          <p:cNvSpPr/>
          <p:nvPr/>
        </p:nvSpPr>
        <p:spPr>
          <a:xfrm rot="5400000">
            <a:off x="-906560" y="4746918"/>
            <a:ext cx="2794198" cy="409433"/>
          </a:xfrm>
          <a:prstGeom prst="curvedUpArrow">
            <a:avLst>
              <a:gd name="adj1" fmla="val 52857"/>
              <a:gd name="adj2" fmla="val 134331"/>
              <a:gd name="adj3" fmla="val 3206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rved Up Arrow 11"/>
          <p:cNvSpPr/>
          <p:nvPr/>
        </p:nvSpPr>
        <p:spPr>
          <a:xfrm rot="16200000">
            <a:off x="7494418" y="4658553"/>
            <a:ext cx="2794198" cy="409433"/>
          </a:xfrm>
          <a:prstGeom prst="curvedUpArrow">
            <a:avLst>
              <a:gd name="adj1" fmla="val 52857"/>
              <a:gd name="adj2" fmla="val 134331"/>
              <a:gd name="adj3" fmla="val 3206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EE1376-8217-3E0B-0CD5-D13FDFE49DF6}"/>
              </a:ext>
            </a:extLst>
          </p:cNvPr>
          <p:cNvSpPr/>
          <p:nvPr/>
        </p:nvSpPr>
        <p:spPr>
          <a:xfrm>
            <a:off x="5243626" y="2493790"/>
            <a:ext cx="3508688" cy="920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I(A). Supervised Low-Dimensional Tensor Subspace Detection</a:t>
            </a:r>
          </a:p>
        </p:txBody>
      </p:sp>
      <p:sp>
        <p:nvSpPr>
          <p:cNvPr id="24" name="Right Arrow 7">
            <a:extLst>
              <a:ext uri="{FF2B5EF4-FFF2-40B4-BE49-F238E27FC236}">
                <a16:creationId xmlns:a16="http://schemas.microsoft.com/office/drawing/2014/main" id="{CC595C1E-B54D-DB3A-8B0E-540606386C1E}"/>
              </a:ext>
            </a:extLst>
          </p:cNvPr>
          <p:cNvSpPr/>
          <p:nvPr/>
        </p:nvSpPr>
        <p:spPr>
          <a:xfrm rot="5400000">
            <a:off x="6753714" y="3723123"/>
            <a:ext cx="523836" cy="228600"/>
          </a:xfrm>
          <a:prstGeom prst="rightArrow">
            <a:avLst>
              <a:gd name="adj1" fmla="val 50000"/>
              <a:gd name="adj2" fmla="val 769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7B7D6F-4C1B-7F79-E3E6-D7299B80954D}"/>
              </a:ext>
            </a:extLst>
          </p:cNvPr>
          <p:cNvSpPr/>
          <p:nvPr/>
        </p:nvSpPr>
        <p:spPr>
          <a:xfrm>
            <a:off x="228602" y="2695870"/>
            <a:ext cx="4013546" cy="8801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Step I. Supervised Dimension Reduction</a:t>
            </a:r>
          </a:p>
        </p:txBody>
      </p:sp>
      <p:sp>
        <p:nvSpPr>
          <p:cNvPr id="26" name="Right Arrow 7">
            <a:extLst>
              <a:ext uri="{FF2B5EF4-FFF2-40B4-BE49-F238E27FC236}">
                <a16:creationId xmlns:a16="http://schemas.microsoft.com/office/drawing/2014/main" id="{1D261A5F-5F28-F329-ABCE-3E7702F5D3F4}"/>
              </a:ext>
            </a:extLst>
          </p:cNvPr>
          <p:cNvSpPr/>
          <p:nvPr/>
        </p:nvSpPr>
        <p:spPr>
          <a:xfrm rot="5400000">
            <a:off x="1769702" y="3838850"/>
            <a:ext cx="626542" cy="304801"/>
          </a:xfrm>
          <a:prstGeom prst="rightArrow">
            <a:avLst>
              <a:gd name="adj1" fmla="val 50000"/>
              <a:gd name="adj2" fmla="val 769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BE4644-D187-33E4-BE0F-6345BC0AB74D}"/>
              </a:ext>
            </a:extLst>
          </p:cNvPr>
          <p:cNvSpPr/>
          <p:nvPr/>
        </p:nvSpPr>
        <p:spPr>
          <a:xfrm>
            <a:off x="228600" y="4358618"/>
            <a:ext cx="4013547" cy="626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Step II. Tensor Regression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9880B1-3325-3720-644F-989F8E827ABF}"/>
              </a:ext>
            </a:extLst>
          </p:cNvPr>
          <p:cNvSpPr/>
          <p:nvPr/>
        </p:nvSpPr>
        <p:spPr>
          <a:xfrm>
            <a:off x="5188575" y="2399840"/>
            <a:ext cx="3654114" cy="246737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3F6494DC-A8D6-98AB-9135-19006630B182}"/>
              </a:ext>
            </a:extLst>
          </p:cNvPr>
          <p:cNvSpPr/>
          <p:nvPr/>
        </p:nvSpPr>
        <p:spPr>
          <a:xfrm>
            <a:off x="4339726" y="3110669"/>
            <a:ext cx="710854" cy="303879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726D4B6-28A0-4D1B-FC81-2A13AB9BC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4942" y="4110440"/>
            <a:ext cx="461579" cy="4928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DACDD16-B183-3221-A368-8DD789C48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0615" y="2267613"/>
            <a:ext cx="446750" cy="463746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9B847F37-9F04-471A-A133-D951D2B1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/>
              <a:t>/26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A6F73A-ECE7-E858-7C1A-18B6075450BF}"/>
              </a:ext>
            </a:extLst>
          </p:cNvPr>
          <p:cNvSpPr/>
          <p:nvPr/>
        </p:nvSpPr>
        <p:spPr>
          <a:xfrm>
            <a:off x="5266861" y="4196407"/>
            <a:ext cx="3508687" cy="5460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I(B). Feature Extraction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A606866-D7EE-80A6-9115-02DDA5C66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499" y="3925635"/>
            <a:ext cx="471950" cy="50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5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  <p:bldP spid="22" grpId="1" animBg="1"/>
      <p:bldP spid="24" grpId="1" animBg="1"/>
      <p:bldP spid="25" grpId="1" animBg="1"/>
      <p:bldP spid="26" grpId="1" animBg="1"/>
      <p:bldP spid="27" grpId="1" animBg="1"/>
      <p:bldP spid="28" grpId="1" animBg="1"/>
      <p:bldP spid="29" grpId="1" animBg="1"/>
      <p:bldP spid="2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ACF1B4-4165-C383-1FCC-C3CE4379B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93369"/>
            <a:ext cx="7839182" cy="4871261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2A7FA3-EBC4-ACB5-88A9-8AA7A2594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45" y="4460145"/>
            <a:ext cx="6103118" cy="365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1F980B-C6E3-30C0-6C36-8E6DC5C0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06D644-8074-5D9A-9881-916C3587B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91" y="3036821"/>
            <a:ext cx="6781800" cy="3603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F54B3E-5CC2-40A1-2690-43FA5912F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191" y="3407436"/>
            <a:ext cx="6443609" cy="383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AF016E-27AE-42E8-BB29-7DF1758AF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917" y="3767777"/>
            <a:ext cx="6926882" cy="3832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799AD9-960F-B218-418F-936B7683B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4137572"/>
            <a:ext cx="3981450" cy="3619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7ABD9D-AE17-F2B8-BE55-8053C3B5CD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2010" y="4111270"/>
            <a:ext cx="1819275" cy="361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2B010D-AD3C-D1E0-D7C6-0109649E1573}"/>
              </a:ext>
            </a:extLst>
          </p:cNvPr>
          <p:cNvSpPr txBox="1"/>
          <p:nvPr/>
        </p:nvSpPr>
        <p:spPr>
          <a:xfrm>
            <a:off x="6096000" y="1052077"/>
            <a:ext cx="304800" cy="2196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881B12-A493-1E84-1A81-CC826CF54D53}"/>
              </a:ext>
            </a:extLst>
          </p:cNvPr>
          <p:cNvSpPr txBox="1"/>
          <p:nvPr/>
        </p:nvSpPr>
        <p:spPr>
          <a:xfrm>
            <a:off x="566791" y="5810736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Convergence Property: </a:t>
            </a:r>
            <a:r>
              <a:rPr lang="en-US" dirty="0"/>
              <a:t>The block updating algorithm converges to a stationary              point with any initialization.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2E948-7C76-6632-BC39-E6F25EC2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45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Closed-Form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758" y="963313"/>
            <a:ext cx="8229600" cy="5323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When the TTF follows a Normal (or Lognormal) distribution, we have analytical solution for each of the sub problems</a:t>
            </a:r>
          </a:p>
          <a:p>
            <a:endParaRPr lang="en-US" sz="2400" b="0" dirty="0"/>
          </a:p>
          <a:p>
            <a:r>
              <a:rPr lang="en-US" sz="2400" b="0" dirty="0"/>
              <a:t>I. Complete Data</a:t>
            </a:r>
          </a:p>
          <a:p>
            <a:endParaRPr lang="en-US" sz="2400" b="0" dirty="0"/>
          </a:p>
          <a:p>
            <a:r>
              <a:rPr lang="en-US" sz="2400" b="0" dirty="0"/>
              <a:t>II. Incomplete (missing) Data</a:t>
            </a:r>
          </a:p>
          <a:p>
            <a:endParaRPr lang="en-US" sz="1050" b="0" dirty="0"/>
          </a:p>
          <a:p>
            <a:pPr lvl="1"/>
            <a:r>
              <a:rPr lang="en-US" dirty="0"/>
              <a:t>II(A). Entry(Pixel)-wise missing</a:t>
            </a:r>
          </a:p>
          <a:p>
            <a:pPr lvl="1"/>
            <a:endParaRPr lang="en-US" dirty="0"/>
          </a:p>
          <a:p>
            <a:pPr lvl="1"/>
            <a:r>
              <a:rPr lang="en-US" b="0" dirty="0"/>
              <a:t>II(B). Image-wise missing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897BB-1874-97AE-6308-7346B4AB1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83" y="5189310"/>
            <a:ext cx="3352800" cy="938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0DD47-0F4F-9E51-E17B-83128ADF06FF}"/>
              </a:ext>
            </a:extLst>
          </p:cNvPr>
          <p:cNvSpPr txBox="1"/>
          <p:nvPr/>
        </p:nvSpPr>
        <p:spPr>
          <a:xfrm>
            <a:off x="7282932" y="31394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9602F-91BF-8FD7-3D60-232F58C8060D}"/>
              </a:ext>
            </a:extLst>
          </p:cNvPr>
          <p:cNvSpPr/>
          <p:nvPr/>
        </p:nvSpPr>
        <p:spPr>
          <a:xfrm>
            <a:off x="4403639" y="422921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9150D-AF54-20D5-ADC2-A742EDAE6FB6}"/>
              </a:ext>
            </a:extLst>
          </p:cNvPr>
          <p:cNvSpPr/>
          <p:nvPr/>
        </p:nvSpPr>
        <p:spPr>
          <a:xfrm>
            <a:off x="4632239" y="4347209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413446-FC61-1F5F-23B3-7CBE8AD670EB}"/>
              </a:ext>
            </a:extLst>
          </p:cNvPr>
          <p:cNvSpPr/>
          <p:nvPr/>
        </p:nvSpPr>
        <p:spPr>
          <a:xfrm>
            <a:off x="4479839" y="4370068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AB8882-45CF-D2CF-35AD-864E89955A7A}"/>
              </a:ext>
            </a:extLst>
          </p:cNvPr>
          <p:cNvSpPr/>
          <p:nvPr/>
        </p:nvSpPr>
        <p:spPr>
          <a:xfrm>
            <a:off x="5384831" y="4241907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1E6DAA-25F1-E103-1635-6896984B90F8}"/>
              </a:ext>
            </a:extLst>
          </p:cNvPr>
          <p:cNvSpPr/>
          <p:nvPr/>
        </p:nvSpPr>
        <p:spPr>
          <a:xfrm>
            <a:off x="4410307" y="4780922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4CB4E1-8EF4-399F-4D5D-8D9A5F479013}"/>
              </a:ext>
            </a:extLst>
          </p:cNvPr>
          <p:cNvSpPr/>
          <p:nvPr/>
        </p:nvSpPr>
        <p:spPr>
          <a:xfrm>
            <a:off x="4553632" y="4716151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D4F680-3960-A304-A2D1-4E9A33AB0ACC}"/>
              </a:ext>
            </a:extLst>
          </p:cNvPr>
          <p:cNvSpPr/>
          <p:nvPr/>
        </p:nvSpPr>
        <p:spPr>
          <a:xfrm>
            <a:off x="5410230" y="446073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E855C3-0B06-2F93-086A-92A3618716E2}"/>
              </a:ext>
            </a:extLst>
          </p:cNvPr>
          <p:cNvSpPr/>
          <p:nvPr/>
        </p:nvSpPr>
        <p:spPr>
          <a:xfrm>
            <a:off x="4716005" y="418837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111C24-803E-5624-E069-1E6D95E608D5}"/>
              </a:ext>
            </a:extLst>
          </p:cNvPr>
          <p:cNvSpPr/>
          <p:nvPr/>
        </p:nvSpPr>
        <p:spPr>
          <a:xfrm>
            <a:off x="4506140" y="483617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CC8B1F-01CE-27AF-F233-217FB20720C3}"/>
              </a:ext>
            </a:extLst>
          </p:cNvPr>
          <p:cNvSpPr/>
          <p:nvPr/>
        </p:nvSpPr>
        <p:spPr>
          <a:xfrm>
            <a:off x="3927644" y="504447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C10B67-D300-564D-4948-9BBE521E6DE3}"/>
              </a:ext>
            </a:extLst>
          </p:cNvPr>
          <p:cNvSpPr/>
          <p:nvPr/>
        </p:nvSpPr>
        <p:spPr>
          <a:xfrm>
            <a:off x="4074276" y="5044474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E005B9-E868-5E3F-B744-CD4946A0F8C1}"/>
              </a:ext>
            </a:extLst>
          </p:cNvPr>
          <p:cNvSpPr/>
          <p:nvPr/>
        </p:nvSpPr>
        <p:spPr>
          <a:xfrm>
            <a:off x="4685579" y="498231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B5E539-135D-1DDC-6860-24030BD5A566}"/>
              </a:ext>
            </a:extLst>
          </p:cNvPr>
          <p:cNvSpPr/>
          <p:nvPr/>
        </p:nvSpPr>
        <p:spPr>
          <a:xfrm>
            <a:off x="4747259" y="514922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B491F7-B59B-C5E2-6CDB-B9E86562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424" y="2755729"/>
            <a:ext cx="3352800" cy="924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391FD7-01AC-305A-C012-A54CE384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83" y="4108508"/>
            <a:ext cx="3352800" cy="924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F24F00-A9CC-E5BC-D15F-D1277C5D2B7E}"/>
              </a:ext>
            </a:extLst>
          </p:cNvPr>
          <p:cNvSpPr/>
          <p:nvPr/>
        </p:nvSpPr>
        <p:spPr>
          <a:xfrm>
            <a:off x="5375383" y="426476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54D968-8B5E-336B-40AB-E523F5A03478}"/>
              </a:ext>
            </a:extLst>
          </p:cNvPr>
          <p:cNvSpPr/>
          <p:nvPr/>
        </p:nvSpPr>
        <p:spPr>
          <a:xfrm>
            <a:off x="5376491" y="440816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5B6367-8469-5E9D-EC4E-8E4C36EB40FA}"/>
              </a:ext>
            </a:extLst>
          </p:cNvPr>
          <p:cNvSpPr/>
          <p:nvPr/>
        </p:nvSpPr>
        <p:spPr>
          <a:xfrm>
            <a:off x="5466821" y="4332177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74C711-766F-894E-8985-869CF853125B}"/>
              </a:ext>
            </a:extLst>
          </p:cNvPr>
          <p:cNvSpPr/>
          <p:nvPr/>
        </p:nvSpPr>
        <p:spPr>
          <a:xfrm>
            <a:off x="5455949" y="4508789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741AE4-7F32-0EF2-8C50-7DC29209C98D}"/>
              </a:ext>
            </a:extLst>
          </p:cNvPr>
          <p:cNvSpPr/>
          <p:nvPr/>
        </p:nvSpPr>
        <p:spPr>
          <a:xfrm>
            <a:off x="5421102" y="4615798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585859-A566-6ECF-84E5-D283BF5D5923}"/>
              </a:ext>
            </a:extLst>
          </p:cNvPr>
          <p:cNvSpPr/>
          <p:nvPr/>
        </p:nvSpPr>
        <p:spPr>
          <a:xfrm>
            <a:off x="5742971" y="431733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C64A49-E123-832D-FDBC-586B13FE1E4A}"/>
              </a:ext>
            </a:extLst>
          </p:cNvPr>
          <p:cNvSpPr/>
          <p:nvPr/>
        </p:nvSpPr>
        <p:spPr>
          <a:xfrm>
            <a:off x="5819171" y="444911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1319F70-A758-2103-6CA7-4D910E95B1DA}"/>
              </a:ext>
            </a:extLst>
          </p:cNvPr>
          <p:cNvSpPr/>
          <p:nvPr/>
        </p:nvSpPr>
        <p:spPr>
          <a:xfrm>
            <a:off x="5720111" y="4537701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1E5741-5390-8697-334D-5593A0F2C9E1}"/>
              </a:ext>
            </a:extLst>
          </p:cNvPr>
          <p:cNvSpPr/>
          <p:nvPr/>
        </p:nvSpPr>
        <p:spPr>
          <a:xfrm>
            <a:off x="6047771" y="4347831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F86BB5-3A65-7859-28BF-B12AB2E51EEB}"/>
              </a:ext>
            </a:extLst>
          </p:cNvPr>
          <p:cNvSpPr/>
          <p:nvPr/>
        </p:nvSpPr>
        <p:spPr>
          <a:xfrm>
            <a:off x="6148684" y="4393338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8DCC96-6236-82BA-312C-AC64EBB65EA6}"/>
              </a:ext>
            </a:extLst>
          </p:cNvPr>
          <p:cNvSpPr/>
          <p:nvPr/>
        </p:nvSpPr>
        <p:spPr>
          <a:xfrm>
            <a:off x="6079257" y="4495447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BF6032-08D0-1F2D-DF25-0F15AB20F961}"/>
              </a:ext>
            </a:extLst>
          </p:cNvPr>
          <p:cNvSpPr/>
          <p:nvPr/>
        </p:nvSpPr>
        <p:spPr>
          <a:xfrm>
            <a:off x="6125904" y="460155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71F5F2-7A86-28E3-054C-8AEFF88F1E7E}"/>
              </a:ext>
            </a:extLst>
          </p:cNvPr>
          <p:cNvSpPr/>
          <p:nvPr/>
        </p:nvSpPr>
        <p:spPr>
          <a:xfrm>
            <a:off x="6031502" y="4220778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DF0C75-3555-AB53-990E-8A6C342168BB}"/>
              </a:ext>
            </a:extLst>
          </p:cNvPr>
          <p:cNvSpPr/>
          <p:nvPr/>
        </p:nvSpPr>
        <p:spPr>
          <a:xfrm>
            <a:off x="6415543" y="448632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0AD3F-C306-4BAF-94EF-3D393D4696F0}"/>
              </a:ext>
            </a:extLst>
          </p:cNvPr>
          <p:cNvSpPr/>
          <p:nvPr/>
        </p:nvSpPr>
        <p:spPr>
          <a:xfrm>
            <a:off x="6368532" y="4355037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6EDE2B5-E2E0-FBEA-88E0-CD48A0EE6A9C}"/>
              </a:ext>
            </a:extLst>
          </p:cNvPr>
          <p:cNvSpPr/>
          <p:nvPr/>
        </p:nvSpPr>
        <p:spPr>
          <a:xfrm>
            <a:off x="6479705" y="459486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D778424-A046-00E9-A2E1-EB481EFCA53B}"/>
              </a:ext>
            </a:extLst>
          </p:cNvPr>
          <p:cNvSpPr/>
          <p:nvPr/>
        </p:nvSpPr>
        <p:spPr>
          <a:xfrm>
            <a:off x="6479785" y="433829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2FE477-D9D5-4C58-231E-D59A36C3978A}"/>
              </a:ext>
            </a:extLst>
          </p:cNvPr>
          <p:cNvSpPr/>
          <p:nvPr/>
        </p:nvSpPr>
        <p:spPr>
          <a:xfrm>
            <a:off x="6368532" y="457200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0ABB72-F52B-1580-9B77-D47A9D4983EE}"/>
              </a:ext>
            </a:extLst>
          </p:cNvPr>
          <p:cNvSpPr/>
          <p:nvPr/>
        </p:nvSpPr>
        <p:spPr>
          <a:xfrm>
            <a:off x="6834560" y="4458832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307E90-747A-ED71-BB78-72CACD5359A0}"/>
              </a:ext>
            </a:extLst>
          </p:cNvPr>
          <p:cNvSpPr/>
          <p:nvPr/>
        </p:nvSpPr>
        <p:spPr>
          <a:xfrm>
            <a:off x="6761725" y="435227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50112C-30F0-AA3C-B44F-B6DB52FBD3E4}"/>
              </a:ext>
            </a:extLst>
          </p:cNvPr>
          <p:cNvSpPr/>
          <p:nvPr/>
        </p:nvSpPr>
        <p:spPr>
          <a:xfrm>
            <a:off x="6857419" y="4634674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E2AD05-2260-EC7C-BBC4-2D55B101C490}"/>
              </a:ext>
            </a:extLst>
          </p:cNvPr>
          <p:cNvSpPr/>
          <p:nvPr/>
        </p:nvSpPr>
        <p:spPr>
          <a:xfrm>
            <a:off x="6738384" y="458895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3B5804-7B14-44C9-ED27-E9438AF70951}"/>
              </a:ext>
            </a:extLst>
          </p:cNvPr>
          <p:cNvSpPr/>
          <p:nvPr/>
        </p:nvSpPr>
        <p:spPr>
          <a:xfrm>
            <a:off x="7109199" y="4347619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30B11E0-8368-504D-F0FA-B3560AAFDC21}"/>
              </a:ext>
            </a:extLst>
          </p:cNvPr>
          <p:cNvSpPr/>
          <p:nvPr/>
        </p:nvSpPr>
        <p:spPr>
          <a:xfrm>
            <a:off x="7183953" y="458342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407E9DD-619D-B45A-10AD-8B1EDC5B8CAE}"/>
              </a:ext>
            </a:extLst>
          </p:cNvPr>
          <p:cNvSpPr/>
          <p:nvPr/>
        </p:nvSpPr>
        <p:spPr>
          <a:xfrm>
            <a:off x="7464309" y="431733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567028-5EB9-565C-6867-84AE26B433CB}"/>
              </a:ext>
            </a:extLst>
          </p:cNvPr>
          <p:cNvSpPr/>
          <p:nvPr/>
        </p:nvSpPr>
        <p:spPr>
          <a:xfrm>
            <a:off x="7457959" y="4458831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7A415E-933B-5EA1-ED67-B3B4E47277D5}"/>
              </a:ext>
            </a:extLst>
          </p:cNvPr>
          <p:cNvSpPr/>
          <p:nvPr/>
        </p:nvSpPr>
        <p:spPr>
          <a:xfrm>
            <a:off x="7538767" y="438857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9621BF-DE98-C2F6-4CD2-635C4A29717E}"/>
              </a:ext>
            </a:extLst>
          </p:cNvPr>
          <p:cNvSpPr/>
          <p:nvPr/>
        </p:nvSpPr>
        <p:spPr>
          <a:xfrm>
            <a:off x="7516553" y="4583419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69DF53-4C0C-17DF-B76B-372032F68069}"/>
              </a:ext>
            </a:extLst>
          </p:cNvPr>
          <p:cNvSpPr/>
          <p:nvPr/>
        </p:nvSpPr>
        <p:spPr>
          <a:xfrm>
            <a:off x="7847008" y="437789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B17E43-E203-8B95-3D5D-A586F9725605}"/>
              </a:ext>
            </a:extLst>
          </p:cNvPr>
          <p:cNvSpPr/>
          <p:nvPr/>
        </p:nvSpPr>
        <p:spPr>
          <a:xfrm>
            <a:off x="7771585" y="445883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A69CACF-7BCC-AB9E-20AE-F3A77EB24B77}"/>
              </a:ext>
            </a:extLst>
          </p:cNvPr>
          <p:cNvSpPr/>
          <p:nvPr/>
        </p:nvSpPr>
        <p:spPr>
          <a:xfrm>
            <a:off x="7886997" y="4501029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C0F3F1-306F-C075-9A9B-B113BD357DD4}"/>
              </a:ext>
            </a:extLst>
          </p:cNvPr>
          <p:cNvSpPr/>
          <p:nvPr/>
        </p:nvSpPr>
        <p:spPr>
          <a:xfrm>
            <a:off x="7828381" y="459678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68B263-0631-50DB-B14E-EA1CB0B33D40}"/>
              </a:ext>
            </a:extLst>
          </p:cNvPr>
          <p:cNvSpPr/>
          <p:nvPr/>
        </p:nvSpPr>
        <p:spPr>
          <a:xfrm>
            <a:off x="7782662" y="4290901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B699755-6158-09E1-3F44-D5E7EE229EB7}"/>
              </a:ext>
            </a:extLst>
          </p:cNvPr>
          <p:cNvSpPr/>
          <p:nvPr/>
        </p:nvSpPr>
        <p:spPr>
          <a:xfrm>
            <a:off x="7886241" y="430190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5ACBD2-0B1E-7D7B-836C-B73E90445419}"/>
              </a:ext>
            </a:extLst>
          </p:cNvPr>
          <p:cNvSpPr/>
          <p:nvPr/>
        </p:nvSpPr>
        <p:spPr>
          <a:xfrm>
            <a:off x="8114009" y="444771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A9667A1-EDE4-CDEB-1369-AC3440261DA9}"/>
              </a:ext>
            </a:extLst>
          </p:cNvPr>
          <p:cNvSpPr/>
          <p:nvPr/>
        </p:nvSpPr>
        <p:spPr>
          <a:xfrm>
            <a:off x="8068290" y="433217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3119956-4776-6427-58CB-0D8F1399139F}"/>
              </a:ext>
            </a:extLst>
          </p:cNvPr>
          <p:cNvSpPr/>
          <p:nvPr/>
        </p:nvSpPr>
        <p:spPr>
          <a:xfrm>
            <a:off x="8077482" y="456325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099C0D3-8170-CE74-9857-7ED04C45233D}"/>
              </a:ext>
            </a:extLst>
          </p:cNvPr>
          <p:cNvSpPr/>
          <p:nvPr/>
        </p:nvSpPr>
        <p:spPr>
          <a:xfrm>
            <a:off x="8178363" y="432364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2EAB7E1-9583-D5CB-3A9B-2092675398DF}"/>
              </a:ext>
            </a:extLst>
          </p:cNvPr>
          <p:cNvSpPr/>
          <p:nvPr/>
        </p:nvSpPr>
        <p:spPr>
          <a:xfrm>
            <a:off x="8360412" y="433106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31FE30-B36D-067B-BC4F-DBE6A1550E83}"/>
              </a:ext>
            </a:extLst>
          </p:cNvPr>
          <p:cNvSpPr/>
          <p:nvPr/>
        </p:nvSpPr>
        <p:spPr>
          <a:xfrm>
            <a:off x="8473348" y="441411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415BB4F-7968-67D8-B7A4-79D1DD4D83C4}"/>
              </a:ext>
            </a:extLst>
          </p:cNvPr>
          <p:cNvSpPr/>
          <p:nvPr/>
        </p:nvSpPr>
        <p:spPr>
          <a:xfrm>
            <a:off x="8413768" y="452818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E78D6F7-B74C-73DE-ABE7-F6FFD94DF395}"/>
              </a:ext>
            </a:extLst>
          </p:cNvPr>
          <p:cNvSpPr/>
          <p:nvPr/>
        </p:nvSpPr>
        <p:spPr>
          <a:xfrm>
            <a:off x="8473348" y="462724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D6CD6C9E-1B4C-03D6-B795-E9612413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69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Closed-Form Solutions - </a:t>
            </a:r>
            <a:r>
              <a:rPr lang="en-US" dirty="0" err="1"/>
              <a:t>I.Complete</a:t>
            </a:r>
            <a:r>
              <a:rPr lang="en-US" dirty="0"/>
              <a:t> 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28800"/>
            <a:ext cx="8229600" cy="1698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50156"/>
            <a:ext cx="8229600" cy="17375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7FC03A-F07C-F6E4-F3C2-DA8875B46163}"/>
              </a:ext>
            </a:extLst>
          </p:cNvPr>
          <p:cNvSpPr txBox="1">
            <a:spLocks/>
          </p:cNvSpPr>
          <p:nvPr/>
        </p:nvSpPr>
        <p:spPr>
          <a:xfrm>
            <a:off x="457200" y="987552"/>
            <a:ext cx="8229600" cy="532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I. Complete Data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981A27-8B42-3BA5-E11D-2719524B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1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Closed-Form Solutions - </a:t>
            </a:r>
            <a:r>
              <a:rPr lang="en-US" dirty="0" err="1"/>
              <a:t>I.Complete</a:t>
            </a:r>
            <a:r>
              <a:rPr lang="en-US" dirty="0"/>
              <a:t>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6856"/>
            <a:ext cx="8229600" cy="1765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95" y="3962400"/>
            <a:ext cx="8229600" cy="18478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586BF5-471A-BD85-EFDF-6DCECBAE401A}"/>
              </a:ext>
            </a:extLst>
          </p:cNvPr>
          <p:cNvSpPr txBox="1">
            <a:spLocks/>
          </p:cNvSpPr>
          <p:nvPr/>
        </p:nvSpPr>
        <p:spPr>
          <a:xfrm>
            <a:off x="457200" y="987552"/>
            <a:ext cx="8229600" cy="532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I. Complete Data</a:t>
            </a:r>
          </a:p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4BB185-D4F7-9586-2467-58CFB2C7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Closed-Form Solutions - </a:t>
            </a:r>
            <a:r>
              <a:rPr lang="en-US" dirty="0" err="1"/>
              <a:t>II.Missing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II(A). Entry-wise missing: Any pixel of the image tensor can be missing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400"/>
            <a:ext cx="7376016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886200"/>
            <a:ext cx="7848600" cy="20634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49086" y="2362201"/>
            <a:ext cx="1905000" cy="3048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04CA9-3199-C0A6-9A38-6BEAB777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4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Closed-Form Solutions - </a:t>
            </a:r>
            <a:r>
              <a:rPr lang="en-US" dirty="0" err="1"/>
              <a:t>II.Missing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II(A). Entry-wise missing: Any pixel of the image tensor can be missing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45001"/>
            <a:ext cx="7782373" cy="1130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075483"/>
            <a:ext cx="7782373" cy="955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72" y="4405634"/>
            <a:ext cx="7696200" cy="1981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9EB33D-36F9-EE9C-4A54-D72AA7F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71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Closed-Form Solutions - </a:t>
            </a:r>
            <a:r>
              <a:rPr lang="en-US" dirty="0" err="1"/>
              <a:t>II.Missing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II(A). Entry-wise missing: Any pixel of the image tensor can be missing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51" y="2514600"/>
            <a:ext cx="7848600" cy="209198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CA9A59-6090-F52D-CF6E-28F74D44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44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Closed-Form Solutions – II.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II(B). Image-wise missing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2406"/>
            <a:ext cx="7953103" cy="2354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93437"/>
            <a:ext cx="8077200" cy="249339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E3BEF-6A11-F2B5-AAE9-D3496F8F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6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/>
              <a:t>For system    , its image stream,                   , is generated from the following heat transfer process: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r>
              <a:rPr lang="en-US" sz="2400" b="0" dirty="0"/>
              <a:t>Thermal diffusivity coefficient:</a:t>
            </a:r>
          </a:p>
          <a:p>
            <a:r>
              <a:rPr lang="en-US" sz="2400" b="0" dirty="0"/>
              <a:t>Noise: </a:t>
            </a:r>
            <a:r>
              <a:rPr lang="en-US" sz="2400" b="0" dirty="0" err="1"/>
              <a:t>i.i.d</a:t>
            </a:r>
            <a:r>
              <a:rPr lang="en-US" sz="2400" b="0" dirty="0"/>
              <a:t>.                             are added to each pixel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22680"/>
            <a:ext cx="99011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066800"/>
            <a:ext cx="1102535" cy="34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920240"/>
            <a:ext cx="2831531" cy="677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2749973"/>
            <a:ext cx="4082189" cy="318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3215640"/>
            <a:ext cx="1676400" cy="313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3555992"/>
            <a:ext cx="5603604" cy="3063674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5B337E-FC08-A534-8942-04BB8C57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6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236B-6B59-C043-E458-83C86857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C86DD-539A-2412-606D-15EE4C908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and Challenge</a:t>
            </a:r>
          </a:p>
          <a:p>
            <a:endParaRPr lang="en-US" dirty="0"/>
          </a:p>
          <a:p>
            <a:r>
              <a:rPr lang="en-US" dirty="0"/>
              <a:t>Proposed Methodology</a:t>
            </a:r>
          </a:p>
          <a:p>
            <a:pPr lvl="1"/>
            <a:r>
              <a:rPr lang="en-US" b="0" dirty="0"/>
              <a:t>Modeling construction</a:t>
            </a:r>
          </a:p>
          <a:p>
            <a:pPr lvl="1"/>
            <a:r>
              <a:rPr lang="en-US" dirty="0"/>
              <a:t>Parameter estimation</a:t>
            </a:r>
          </a:p>
          <a:p>
            <a:pPr lvl="1"/>
            <a:r>
              <a:rPr lang="en-US" b="0" dirty="0"/>
              <a:t>Closed-form solutions</a:t>
            </a:r>
          </a:p>
          <a:p>
            <a:endParaRPr lang="en-US" dirty="0"/>
          </a:p>
          <a:p>
            <a:r>
              <a:rPr lang="en-US" dirty="0"/>
              <a:t>Simulation and Case Studies</a:t>
            </a:r>
          </a:p>
          <a:p>
            <a:endParaRPr lang="en-US" dirty="0"/>
          </a:p>
          <a:p>
            <a:r>
              <a:rPr lang="en-US" dirty="0"/>
              <a:t>Summary</a:t>
            </a:r>
          </a:p>
          <a:p>
            <a:pPr marL="457200" lvl="1" indent="0">
              <a:buNone/>
            </a:pPr>
            <a:endParaRPr lang="en-US" b="0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DFC05-D3C5-97A0-22A2-1AAC0E24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25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Sample size: </a:t>
                </a:r>
                <a:r>
                  <a:rPr lang="en-US" sz="2000" b="0" dirty="0"/>
                  <a:t>500 systems; image size </a:t>
                </a:r>
                <a14:m>
                  <m:oMath xmlns:m="http://schemas.openxmlformats.org/officeDocument/2006/math">
                    <m:r>
                      <a:rPr lang="en-US" sz="2000" b="0" dirty="0">
                        <a:latin typeface="Cambria Math" panose="02040503050406030204" pitchFamily="18" charset="0"/>
                      </a:rPr>
                      <m:t>21×21</m:t>
                    </m:r>
                  </m:oMath>
                </a14:m>
                <a:r>
                  <a:rPr lang="en-US" sz="2000" b="0" dirty="0"/>
                  <a:t>; 400 systems for training and the remaining 100 for test; the number of images for different systems are different (truncated by TTF)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000" b="1" dirty="0"/>
                  <a:t>Time-to-failure (TTFs)</a:t>
                </a:r>
              </a:p>
              <a:p>
                <a:r>
                  <a:rPr lang="en-US" sz="2000" b="0" dirty="0"/>
                  <a:t>Transform each image stream to a time series by taking the average pixel intensity of each image</a:t>
                </a:r>
              </a:p>
              <a:p>
                <a:r>
                  <a:rPr lang="en-US" sz="2000" b="0" dirty="0"/>
                  <a:t>The TTF is the time point that the time series signal crosses 23</a:t>
                </a:r>
              </a:p>
              <a:p>
                <a:endParaRPr lang="en-US" sz="20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/>
                  <a:t>Benchmark: </a:t>
                </a:r>
                <a:r>
                  <a:rPr lang="en-US" sz="2000" b="0" dirty="0"/>
                  <a:t>Unsupervised Dimension Reduction Based Prognostic Modeling for Imaging Data (Fang et al., 2019)</a:t>
                </a:r>
              </a:p>
              <a:p>
                <a:r>
                  <a:rPr lang="en-US" sz="2000" b="0" dirty="0"/>
                  <a:t>Step I: Multilinear Principal Component Analysis (MPCA) (Lu et al., 2008)</a:t>
                </a:r>
              </a:p>
              <a:p>
                <a:r>
                  <a:rPr lang="en-US" sz="2000" b="0" dirty="0"/>
                  <a:t>Step II: LLS Regression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1" t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162F3-C8BC-8110-E2AE-AD3DAB7C2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2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FA4329-2D63-483A-71FD-3ADBC1878B1F}"/>
              </a:ext>
            </a:extLst>
          </p:cNvPr>
          <p:cNvSpPr txBox="1">
            <a:spLocks/>
          </p:cNvSpPr>
          <p:nvPr/>
        </p:nvSpPr>
        <p:spPr>
          <a:xfrm>
            <a:off x="393072" y="1033270"/>
            <a:ext cx="8229600" cy="53230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000" b="0" dirty="0"/>
              <a:t>Our proposed method outperforms the two benchmarks under all data missing rates.</a:t>
            </a:r>
          </a:p>
          <a:p>
            <a:r>
              <a:rPr lang="en-US" sz="2000" b="0" dirty="0"/>
              <a:t>With the increase of missing rate, the performance of all</a:t>
            </a:r>
            <a:r>
              <a:rPr lang="zh-CN" altLang="en-US" sz="2000" b="0" dirty="0"/>
              <a:t> </a:t>
            </a:r>
            <a:r>
              <a:rPr lang="en-US" sz="2000" b="0" dirty="0"/>
              <a:t>the 3 models decreases.</a:t>
            </a:r>
          </a:p>
          <a:p>
            <a:r>
              <a:rPr lang="en-US" sz="2000" b="0" dirty="0"/>
              <a:t>‘MPCA_CV’ always outperforms ‘MPCA (97%)’ and the superiority increase</a:t>
            </a:r>
            <a:r>
              <a:rPr lang="en-US" altLang="zh-CN" sz="2000" b="0" dirty="0"/>
              <a:t>s</a:t>
            </a:r>
            <a:r>
              <a:rPr lang="en-US" sz="2000" b="0" dirty="0"/>
              <a:t> with the increase of missing rates.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(Simulation Study)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16" y="1201973"/>
            <a:ext cx="3393956" cy="2616645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02663"/>
            <a:ext cx="3325745" cy="26159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08794" y="1292352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0% missing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97980" y="1292352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10% missing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E80430-111F-6651-373C-6460063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381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486-6A3A-284D-C608-F38C14A98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000" b="0" dirty="0"/>
              <a:t>Our proposed method outperforms the two benchmarks under all data missing rates.</a:t>
            </a:r>
          </a:p>
          <a:p>
            <a:r>
              <a:rPr lang="en-US" sz="2000" b="0" dirty="0"/>
              <a:t>With the increase of missing rate, the performance of all the 3 models decreases. </a:t>
            </a:r>
          </a:p>
          <a:p>
            <a:r>
              <a:rPr lang="en-US" sz="2000" b="0" dirty="0"/>
              <a:t>‘MPCA_CV’ always outperforms ‘MPCA (97%)’ and the superiority increases with the increase of missing rates.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495B3-9FD3-34EC-F86B-4B691176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(Simulation Study)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55693A-7943-687E-B786-7E28FF842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3424566" cy="2671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FA371-764E-D1F9-0D6D-748AB5D8B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60" y="1219200"/>
            <a:ext cx="3393956" cy="2671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752496-AF8E-1657-BF00-CF4C829C34A9}"/>
              </a:ext>
            </a:extLst>
          </p:cNvPr>
          <p:cNvSpPr/>
          <p:nvPr/>
        </p:nvSpPr>
        <p:spPr>
          <a:xfrm>
            <a:off x="2267035" y="1478773"/>
            <a:ext cx="1337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50% missing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6763AE-4EAB-36EB-C85D-9A81B29CB70B}"/>
              </a:ext>
            </a:extLst>
          </p:cNvPr>
          <p:cNvSpPr/>
          <p:nvPr/>
        </p:nvSpPr>
        <p:spPr>
          <a:xfrm>
            <a:off x="5750380" y="1478773"/>
            <a:ext cx="1337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90% missing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474F266-C5C7-FA1C-B9CF-D6701338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82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egExp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5400" y="2514600"/>
            <a:ext cx="2247477" cy="421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9826" y="1088422"/>
                <a:ext cx="8229600" cy="1647634"/>
              </a:xfrm>
              <a:solidFill>
                <a:schemeClr val="bg1"/>
              </a:solidFill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Experiments: degradation tests for rolling element bearings</a:t>
                </a:r>
              </a:p>
              <a:p>
                <a:r>
                  <a:rPr lang="en-US" sz="2400" b="0" dirty="0"/>
                  <a:t>Each image: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40×20</m:t>
                    </m:r>
                  </m:oMath>
                </a14:m>
                <a:r>
                  <a:rPr lang="en-US" sz="2400" b="0" dirty="0"/>
                  <a:t> pixels</a:t>
                </a:r>
              </a:p>
              <a:p>
                <a:r>
                  <a:rPr lang="en-US" sz="2400" b="0" dirty="0"/>
                  <a:t>Time-to-failure: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[15, 55]</m:t>
                    </m:r>
                  </m:oMath>
                </a14:m>
                <a:r>
                  <a:rPr lang="en-US" sz="2400" b="0" dirty="0"/>
                  <a:t> minutes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826" y="1088422"/>
                <a:ext cx="8229600" cy="1647634"/>
              </a:xfrm>
              <a:blipFill>
                <a:blip r:embed="rId6"/>
                <a:stretch>
                  <a:fillRect l="-1037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C:\Fang,Xiaolei\INFORMS 2016\TestBe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3200"/>
            <a:ext cx="2209800" cy="32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048000" y="2819401"/>
            <a:ext cx="2286000" cy="1142999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24200" y="4191000"/>
            <a:ext cx="2209800" cy="1811655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5B1635F-9F21-8CAF-D42B-12764336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8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(Case Study)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065276"/>
            <a:ext cx="3429000" cy="268396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60" y="1098096"/>
            <a:ext cx="3399800" cy="26968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57400" y="1295400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0% missing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97980" y="1292352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10% missing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1E6A60-FEBC-46CF-4BE7-E546BA5E1391}"/>
              </a:ext>
            </a:extLst>
          </p:cNvPr>
          <p:cNvSpPr txBox="1">
            <a:spLocks/>
          </p:cNvSpPr>
          <p:nvPr/>
        </p:nvSpPr>
        <p:spPr>
          <a:xfrm>
            <a:off x="393072" y="1033270"/>
            <a:ext cx="8229600" cy="53230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000" b="0" dirty="0"/>
              <a:t>Our proposed method outperforms the two benchmarks under all data missing rates.</a:t>
            </a:r>
          </a:p>
          <a:p>
            <a:r>
              <a:rPr lang="en-US" sz="2000" b="0" dirty="0"/>
              <a:t>With the increase of missing rate, the performance of all the 3 models decreases.</a:t>
            </a:r>
          </a:p>
          <a:p>
            <a:r>
              <a:rPr lang="en-US" sz="2000" b="0" dirty="0"/>
              <a:t>‘MPCA_CV’ always outperforms ‘MPCA (97%)’ and the superiority increases with the increase of missing rates.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20C340-8649-5E30-5446-9E447E058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80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B302-7ABE-2D9B-4241-4DDE9F7D4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(Case Study)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61BB0D-4408-F9AE-4557-377B0AC65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3000"/>
            <a:ext cx="3430282" cy="2683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A7FA6-5ECA-BF5B-8E15-F53D46AAC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39" y="1097280"/>
            <a:ext cx="3434723" cy="27290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2A9A56-404E-D144-B517-12B9A91E5F2D}"/>
              </a:ext>
            </a:extLst>
          </p:cNvPr>
          <p:cNvSpPr/>
          <p:nvPr/>
        </p:nvSpPr>
        <p:spPr>
          <a:xfrm>
            <a:off x="2192116" y="140949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50% missing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26FF3A-77D8-3D14-E39C-EEED2F8D295D}"/>
              </a:ext>
            </a:extLst>
          </p:cNvPr>
          <p:cNvSpPr/>
          <p:nvPr/>
        </p:nvSpPr>
        <p:spPr>
          <a:xfrm>
            <a:off x="5675461" y="140949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90% missing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98DEB18-F402-E30D-2DF0-0F4D1B904C67}"/>
              </a:ext>
            </a:extLst>
          </p:cNvPr>
          <p:cNvSpPr txBox="1">
            <a:spLocks/>
          </p:cNvSpPr>
          <p:nvPr/>
        </p:nvSpPr>
        <p:spPr>
          <a:xfrm>
            <a:off x="393072" y="1033270"/>
            <a:ext cx="8229600" cy="53230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/>
          </a:p>
          <a:p>
            <a:r>
              <a:rPr lang="en-US" sz="2000" b="0" dirty="0"/>
              <a:t>Our proposed method outperforms the two benchmarks under all data missing rates.</a:t>
            </a:r>
          </a:p>
          <a:p>
            <a:r>
              <a:rPr lang="en-US" sz="2000" b="0" dirty="0"/>
              <a:t>With the increase of missing rate, the performance of all the 3 models decreases.</a:t>
            </a:r>
          </a:p>
          <a:p>
            <a:r>
              <a:rPr lang="en-US" sz="2000" b="0" dirty="0"/>
              <a:t>‘MPCA_CV’ always outperforms ‘MPCA (97%)’ and the superiority increases with the increase of missing rates.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4218D79-3892-13F9-092E-A28ADE96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51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9071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200" b="0" dirty="0"/>
              <a:t>A Supervised Tensor Dimension Reduction-Based Prognostic Model was proposed</a:t>
            </a:r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b="0" dirty="0"/>
              <a:t>A general optimization algorithm was developed</a:t>
            </a:r>
          </a:p>
          <a:p>
            <a:pPr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b="0" dirty="0"/>
              <a:t>Closed-Form solution when the TTF is from a Normal/Lognormal distribution was discussed</a:t>
            </a:r>
          </a:p>
          <a:p>
            <a:pPr lvl="1">
              <a:spcBef>
                <a:spcPts val="600"/>
              </a:spcBef>
            </a:pP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b="0" dirty="0"/>
              <a:t>Simulation and case studies were performed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The results indicated that the proposed supervised dimension reduction-based model outperformed unsupervised dimension reduction-based benchmarks in terms of both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prediction accuracy and precision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BD0A3-8361-69F7-F3DA-A30F167D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48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301F0-6864-F11C-53DB-CAC69BC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038600"/>
            <a:ext cx="4114800" cy="142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9400B2-CBE5-F8F9-54D4-100A65D46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37" y="1537242"/>
            <a:ext cx="6405563" cy="158949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851A6-5C23-2471-665E-30B8B433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gExp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5291" y="2514600"/>
            <a:ext cx="1250309" cy="2344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059363"/>
          </a:xfrm>
        </p:spPr>
        <p:txBody>
          <a:bodyPr>
            <a:normAutofit/>
          </a:bodyPr>
          <a:lstStyle/>
          <a:p>
            <a:r>
              <a:rPr lang="en-US" sz="2200" b="0" dirty="0"/>
              <a:t>A growing trend of using </a:t>
            </a:r>
            <a:r>
              <a:rPr lang="en-US" sz="2200" b="0" dirty="0">
                <a:solidFill>
                  <a:srgbClr val="FF0000"/>
                </a:solidFill>
              </a:rPr>
              <a:t>image sensing techniques</a:t>
            </a:r>
            <a:r>
              <a:rPr lang="en-US" sz="2200" b="0" dirty="0"/>
              <a:t> for condition monitoring as they are </a:t>
            </a:r>
            <a:r>
              <a:rPr lang="en-US" sz="2200" b="0" dirty="0">
                <a:solidFill>
                  <a:srgbClr val="FF0000"/>
                </a:solidFill>
              </a:rPr>
              <a:t>noncontact</a:t>
            </a:r>
            <a:r>
              <a:rPr lang="en-US" sz="2200" b="0" dirty="0"/>
              <a:t> and contain </a:t>
            </a:r>
            <a:r>
              <a:rPr lang="en-US" sz="2200" b="0" dirty="0">
                <a:solidFill>
                  <a:srgbClr val="FF0000"/>
                </a:solidFill>
              </a:rPr>
              <a:t>richer information</a:t>
            </a:r>
            <a:endParaRPr lang="en-US" sz="2200" b="0" dirty="0"/>
          </a:p>
          <a:p>
            <a:pPr>
              <a:buClr>
                <a:schemeClr val="tx1"/>
              </a:buClr>
            </a:pPr>
            <a:r>
              <a:rPr lang="en-US" sz="2200" b="0" dirty="0">
                <a:solidFill>
                  <a:srgbClr val="FF0000"/>
                </a:solidFill>
              </a:rPr>
              <a:t>A degradation image stream</a:t>
            </a:r>
            <a:r>
              <a:rPr lang="en-US" sz="2200" b="0" dirty="0"/>
              <a:t> is an image stream that contains the degradation information of a system</a:t>
            </a:r>
          </a:p>
        </p:txBody>
      </p:sp>
      <p:pic>
        <p:nvPicPr>
          <p:cNvPr id="1026" name="Picture 2" descr="C:\Fang,Xiaolei\INFORMS 2016\TestBe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98" y="2636974"/>
            <a:ext cx="2408802" cy="35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2590800" y="2676090"/>
            <a:ext cx="2971800" cy="1295399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90800" y="4276289"/>
            <a:ext cx="2971800" cy="188347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C:\Fang,Xiaolei\INFORMS 2016\ImageStream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567796"/>
            <a:ext cx="4314825" cy="177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Down Arrow 1029"/>
          <p:cNvSpPr/>
          <p:nvPr/>
        </p:nvSpPr>
        <p:spPr>
          <a:xfrm>
            <a:off x="5867400" y="4567796"/>
            <a:ext cx="304800" cy="394293"/>
          </a:xfrm>
          <a:prstGeom prst="downArrow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FLIR T30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250" y="3293621"/>
            <a:ext cx="1472812" cy="96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5649E3-7695-3175-8B59-A781AA7D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267" y="4678478"/>
            <a:ext cx="1448155" cy="457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707" y="1036320"/>
            <a:ext cx="1829829" cy="381214"/>
          </a:xfrm>
          <a:prstGeom prst="rect">
            <a:avLst/>
          </a:prstGeom>
        </p:spPr>
      </p:pic>
      <p:pic>
        <p:nvPicPr>
          <p:cNvPr id="19" name="Picture 12" descr="C:\Fang,Xiaolei\INFORMS 2016\ImageStream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486" y="2257300"/>
            <a:ext cx="275929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2060" name="Picture 12" descr="C:\Fang,Xiaolei\INFORMS 2016\ImageStream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783" y="1183135"/>
            <a:ext cx="275929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C:\Fang,Xiaolei\INFORMS 2016\ImageStream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413" y="3347156"/>
            <a:ext cx="275929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793" y="1745268"/>
            <a:ext cx="340858" cy="3845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6584" y="2750345"/>
            <a:ext cx="364067" cy="457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4593" y="3834836"/>
            <a:ext cx="366058" cy="3810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600876" y="1821943"/>
            <a:ext cx="457200" cy="231205"/>
          </a:xfrm>
          <a:prstGeom prst="rightArrow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477000" y="1821943"/>
            <a:ext cx="457200" cy="231205"/>
          </a:xfrm>
          <a:prstGeom prst="rightArrow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613471" y="2863343"/>
            <a:ext cx="457200" cy="231205"/>
          </a:xfrm>
          <a:prstGeom prst="rightArrow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6477000" y="2863341"/>
            <a:ext cx="457200" cy="231205"/>
          </a:xfrm>
          <a:prstGeom prst="rightArrow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2613471" y="3911036"/>
            <a:ext cx="457200" cy="231205"/>
          </a:xfrm>
          <a:prstGeom prst="rightArrow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6477000" y="3911036"/>
            <a:ext cx="457200" cy="231205"/>
          </a:xfrm>
          <a:prstGeom prst="rightArrow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98776" y="2025394"/>
                <a:ext cx="8695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Asset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76" y="2025394"/>
                <a:ext cx="869533" cy="369332"/>
              </a:xfrm>
              <a:prstGeom prst="rect">
                <a:avLst/>
              </a:prstGeom>
              <a:blipFill>
                <a:blip r:embed="rId9"/>
                <a:stretch>
                  <a:fillRect l="-55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453836" y="3067980"/>
                <a:ext cx="8695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Asset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836" y="3067980"/>
                <a:ext cx="869533" cy="369332"/>
              </a:xfrm>
              <a:prstGeom prst="rect">
                <a:avLst/>
              </a:prstGeom>
              <a:blipFill>
                <a:blip r:embed="rId10"/>
                <a:stretch>
                  <a:fillRect l="-559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409191" y="4320947"/>
                <a:ext cx="9152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Asset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91" y="4320947"/>
                <a:ext cx="915251" cy="369332"/>
              </a:xfrm>
              <a:prstGeom prst="rect">
                <a:avLst/>
              </a:prstGeom>
              <a:blipFill>
                <a:blip r:embed="rId11"/>
                <a:stretch>
                  <a:fillRect l="-53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767207" y="3199836"/>
                <a:ext cx="3786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207" y="3199836"/>
                <a:ext cx="37862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603098" y="3199836"/>
                <a:ext cx="3786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098" y="3199836"/>
                <a:ext cx="37862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7480907" y="3199836"/>
                <a:ext cx="3786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907" y="3199836"/>
                <a:ext cx="37862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ight Brace 49"/>
          <p:cNvSpPr/>
          <p:nvPr/>
        </p:nvSpPr>
        <p:spPr>
          <a:xfrm rot="5400000">
            <a:off x="5946566" y="3042961"/>
            <a:ext cx="222665" cy="3124200"/>
          </a:xfrm>
          <a:prstGeom prst="rightBrace">
            <a:avLst>
              <a:gd name="adj1" fmla="val 55533"/>
              <a:gd name="adj2" fmla="val 35280"/>
            </a:avLst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40270" y="1036320"/>
            <a:ext cx="312730" cy="32141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6200" y="5544705"/>
            <a:ext cx="1299896" cy="650236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C9900"/>
                </a:solidFill>
              </a:rPr>
              <a:t>Real-Time Signals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001" y="2477750"/>
            <a:ext cx="1302773" cy="830590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C9900"/>
                </a:solidFill>
              </a:rPr>
              <a:t>Historical</a:t>
            </a:r>
          </a:p>
          <a:p>
            <a:pPr algn="ctr"/>
            <a:r>
              <a:rPr lang="en-US" sz="2000" b="1" dirty="0">
                <a:solidFill>
                  <a:srgbClr val="CC9900"/>
                </a:solidFill>
              </a:rPr>
              <a:t>Signals</a:t>
            </a:r>
          </a:p>
        </p:txBody>
      </p:sp>
      <p:pic>
        <p:nvPicPr>
          <p:cNvPr id="44" name="Picture 12" descr="C:\Fang,Xiaolei\INFORMS 2016\ImageStream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41" y="5236916"/>
            <a:ext cx="2759298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ight Arrow 52"/>
          <p:cNvSpPr/>
          <p:nvPr/>
        </p:nvSpPr>
        <p:spPr>
          <a:xfrm rot="19102870">
            <a:off x="6180828" y="5254868"/>
            <a:ext cx="421833" cy="225931"/>
          </a:xfrm>
          <a:prstGeom prst="rightArrow">
            <a:avLst>
              <a:gd name="adj1" fmla="val 50000"/>
              <a:gd name="adj2" fmla="val 98551"/>
            </a:avLst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3033340">
            <a:off x="6917742" y="5292328"/>
            <a:ext cx="444179" cy="240024"/>
          </a:xfrm>
          <a:prstGeom prst="rightArrow">
            <a:avLst>
              <a:gd name="adj1" fmla="val 50000"/>
              <a:gd name="adj2" fmla="val 98551"/>
            </a:avLst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23491" y="5681120"/>
            <a:ext cx="293459" cy="36576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3223449" y="5222691"/>
            <a:ext cx="2935590" cy="1127177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393963" y="5227344"/>
            <a:ext cx="527318" cy="1106852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577663" y="5086071"/>
            <a:ext cx="413927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Rectangle 58"/>
          <p:cNvSpPr/>
          <p:nvPr/>
        </p:nvSpPr>
        <p:spPr>
          <a:xfrm>
            <a:off x="3223449" y="1030675"/>
            <a:ext cx="2804262" cy="3447208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397482" y="1411381"/>
            <a:ext cx="527318" cy="3066501"/>
          </a:xfrm>
          <a:prstGeom prst="rect">
            <a:avLst/>
          </a:prstGeom>
          <a:noFill/>
          <a:ln w="254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industrial motor image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5" y="1362944"/>
            <a:ext cx="1287994" cy="76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industrial motor image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5" y="2381930"/>
            <a:ext cx="1287994" cy="76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industrial motor image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5" y="3587902"/>
            <a:ext cx="1287994" cy="76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Image result for industrial motor image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5" y="5433714"/>
            <a:ext cx="1287994" cy="76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523491" y="1752600"/>
            <a:ext cx="293459" cy="76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510891" y="2780590"/>
            <a:ext cx="293459" cy="76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473269" y="3844115"/>
            <a:ext cx="293459" cy="76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600147" y="4721507"/>
            <a:ext cx="293459" cy="76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279077" y="1098571"/>
            <a:ext cx="293459" cy="76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28025A-2A6F-7A0A-A931-A57680AD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36" grpId="0"/>
      <p:bldP spid="39" grpId="0"/>
      <p:bldP spid="15" grpId="0"/>
      <p:bldP spid="42" grpId="0"/>
      <p:bldP spid="43" grpId="0"/>
      <p:bldP spid="50" grpId="0" animBg="1"/>
      <p:bldP spid="37" grpId="0"/>
      <p:bldP spid="53" grpId="0" animBg="1"/>
      <p:bldP spid="54" grpId="0" animBg="1"/>
      <p:bldP spid="56" grpId="0" animBg="1"/>
      <p:bldP spid="58" grpId="0" animBg="1"/>
      <p:bldP spid="59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B834680-DC5D-0631-80AA-1A5A22D10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911047"/>
              </p:ext>
            </p:extLst>
          </p:nvPr>
        </p:nvGraphicFramePr>
        <p:xfrm>
          <a:off x="457199" y="1524000"/>
          <a:ext cx="822960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1">
                  <a:extLst>
                    <a:ext uri="{9D8B030D-6E8A-4147-A177-3AD203B41FA5}">
                      <a16:colId xmlns:a16="http://schemas.microsoft.com/office/drawing/2014/main" val="315141750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4268756765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21355891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Existing methods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5916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Deep Learning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Aydemir and Paynabar (2019)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Yang et al. (2021)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Dong et al. (2021)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Jiang et al. (2022)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……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/>
                        <a:t>Only provide point estimates of failure times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/>
                        <a:t>Cannot be used for subsequent decision-making analysis such as maintenance optimization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499724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Statistical Learning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Liu, Yeo, and Kalagnanam (2016)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Fang et al. (2019)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……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guarantee for effective feature extraction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Cannot work for missing data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884005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E6487-6B63-B41B-4418-67F1EAC69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4509FAD-0532-457E-ADC0-B0C1B9B7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000"/>
            <a:ext cx="3508597" cy="250447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7551"/>
            <a:ext cx="8458200" cy="57339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Challenge I:</a:t>
            </a:r>
            <a:r>
              <a:rPr lang="en-US" sz="2400" b="0" dirty="0"/>
              <a:t> Effective Feature Extraction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Dimension reduction and TTF prediction are separate</a:t>
            </a:r>
          </a:p>
          <a:p>
            <a:pPr lvl="1">
              <a:lnSpc>
                <a:spcPct val="150000"/>
              </a:lnSpc>
            </a:pPr>
            <a:r>
              <a:rPr lang="en-US" sz="2000" b="0" dirty="0"/>
              <a:t>Extracted features may not be effective for TTF prediction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Challenge II:</a:t>
            </a:r>
            <a:r>
              <a:rPr lang="en-US" sz="2400" b="0" dirty="0"/>
              <a:t> Missing Data</a:t>
            </a:r>
          </a:p>
          <a:p>
            <a:pPr>
              <a:lnSpc>
                <a:spcPct val="150000"/>
              </a:lnSpc>
            </a:pPr>
            <a:endParaRPr lang="en-US" b="0" dirty="0"/>
          </a:p>
          <a:p>
            <a:pPr>
              <a:lnSpc>
                <a:spcPct val="150000"/>
              </a:lnSpc>
            </a:pPr>
            <a:endParaRPr lang="en-US" sz="2800" b="0" dirty="0"/>
          </a:p>
          <a:p>
            <a:pPr>
              <a:lnSpc>
                <a:spcPct val="150000"/>
              </a:lnSpc>
            </a:pPr>
            <a:endParaRPr lang="en-US" b="0" dirty="0"/>
          </a:p>
          <a:p>
            <a:pPr>
              <a:lnSpc>
                <a:spcPct val="150000"/>
              </a:lnSpc>
            </a:pPr>
            <a:endParaRPr lang="en-US" sz="2800" b="0" dirty="0"/>
          </a:p>
          <a:p>
            <a:pPr>
              <a:lnSpc>
                <a:spcPct val="150000"/>
              </a:lnSpc>
            </a:pPr>
            <a:endParaRPr lang="en-US" b="0" dirty="0"/>
          </a:p>
          <a:p>
            <a:pPr marL="457200" lvl="1" indent="0">
              <a:lnSpc>
                <a:spcPct val="150000"/>
              </a:lnSpc>
              <a:buClr>
                <a:srgbClr val="C00000"/>
              </a:buClr>
              <a:buSzPct val="80000"/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2BE3805-9FE8-C63D-7EB4-4DEC1D4AB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421781"/>
            <a:ext cx="3383059" cy="2378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1CDB70-FF0B-8C87-33BA-5EB983DBAF27}"/>
              </a:ext>
            </a:extLst>
          </p:cNvPr>
          <p:cNvSpPr txBox="1"/>
          <p:nvPr/>
        </p:nvSpPr>
        <p:spPr>
          <a:xfrm>
            <a:off x="1053145" y="6017569"/>
            <a:ext cx="7266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/>
              <a:t>       Fig. Complete Data              </a:t>
            </a:r>
            <a:r>
              <a:rPr lang="en-US" sz="2000" dirty="0"/>
              <a:t>             </a:t>
            </a:r>
            <a:r>
              <a:rPr lang="en-US" sz="2000" b="0" dirty="0"/>
              <a:t>Fig. Incomplete (missing) Data</a:t>
            </a:r>
            <a:endParaRPr lang="en-US" sz="20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AB9619-4C19-43B0-5B56-096F229F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/>
              <a:t>/26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7BCA2-8271-2843-9CB0-1D63FDF6975B}"/>
              </a:ext>
            </a:extLst>
          </p:cNvPr>
          <p:cNvSpPr/>
          <p:nvPr/>
        </p:nvSpPr>
        <p:spPr>
          <a:xfrm>
            <a:off x="5421102" y="4615798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C82894-1A14-A820-5928-EE678A65472A}"/>
              </a:ext>
            </a:extLst>
          </p:cNvPr>
          <p:cNvSpPr/>
          <p:nvPr/>
        </p:nvSpPr>
        <p:spPr>
          <a:xfrm>
            <a:off x="5562600" y="365760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C9889C-C091-BDB1-0E74-60078123A452}"/>
              </a:ext>
            </a:extLst>
          </p:cNvPr>
          <p:cNvSpPr/>
          <p:nvPr/>
        </p:nvSpPr>
        <p:spPr>
          <a:xfrm>
            <a:off x="6006670" y="3657599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495573-FAD9-F754-E0F6-B1B7D20F72A4}"/>
              </a:ext>
            </a:extLst>
          </p:cNvPr>
          <p:cNvSpPr/>
          <p:nvPr/>
        </p:nvSpPr>
        <p:spPr>
          <a:xfrm>
            <a:off x="6281848" y="378974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E5D4D2-C6D8-DEDE-E34E-E6C46B7738C0}"/>
              </a:ext>
            </a:extLst>
          </p:cNvPr>
          <p:cNvSpPr/>
          <p:nvPr/>
        </p:nvSpPr>
        <p:spPr>
          <a:xfrm>
            <a:off x="6775879" y="3634739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6AC953-2090-0125-48B3-0701E65E721E}"/>
              </a:ext>
            </a:extLst>
          </p:cNvPr>
          <p:cNvSpPr/>
          <p:nvPr/>
        </p:nvSpPr>
        <p:spPr>
          <a:xfrm>
            <a:off x="6798738" y="378339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C34CBE-D040-C5A1-127B-E931F79C2289}"/>
              </a:ext>
            </a:extLst>
          </p:cNvPr>
          <p:cNvSpPr/>
          <p:nvPr/>
        </p:nvSpPr>
        <p:spPr>
          <a:xfrm>
            <a:off x="7500638" y="358902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3EA3AE-C234-D31A-44CF-32C9324A136D}"/>
              </a:ext>
            </a:extLst>
          </p:cNvPr>
          <p:cNvSpPr/>
          <p:nvPr/>
        </p:nvSpPr>
        <p:spPr>
          <a:xfrm>
            <a:off x="7546357" y="371883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D40D59-283D-A8C4-1073-59BC3A13B486}"/>
              </a:ext>
            </a:extLst>
          </p:cNvPr>
          <p:cNvSpPr/>
          <p:nvPr/>
        </p:nvSpPr>
        <p:spPr>
          <a:xfrm>
            <a:off x="7500637" y="378974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3110D7-6A38-D8B1-3F9E-894A5F5FE19A}"/>
              </a:ext>
            </a:extLst>
          </p:cNvPr>
          <p:cNvSpPr/>
          <p:nvPr/>
        </p:nvSpPr>
        <p:spPr>
          <a:xfrm>
            <a:off x="7744898" y="3623691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886276-7540-32C6-C72E-71C323C5CC22}"/>
              </a:ext>
            </a:extLst>
          </p:cNvPr>
          <p:cNvSpPr/>
          <p:nvPr/>
        </p:nvSpPr>
        <p:spPr>
          <a:xfrm>
            <a:off x="7790617" y="378974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638DEB-F4F7-98BE-B34B-8991D5D1E0DB}"/>
              </a:ext>
            </a:extLst>
          </p:cNvPr>
          <p:cNvSpPr/>
          <p:nvPr/>
        </p:nvSpPr>
        <p:spPr>
          <a:xfrm>
            <a:off x="6052389" y="380879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DE5AB3-C599-F3CA-9BBF-37315F71DA0C}"/>
              </a:ext>
            </a:extLst>
          </p:cNvPr>
          <p:cNvSpPr/>
          <p:nvPr/>
        </p:nvSpPr>
        <p:spPr>
          <a:xfrm>
            <a:off x="5593078" y="426720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63E01B-FD1C-DE6B-3462-F396D22338C2}"/>
              </a:ext>
            </a:extLst>
          </p:cNvPr>
          <p:cNvSpPr/>
          <p:nvPr/>
        </p:nvSpPr>
        <p:spPr>
          <a:xfrm>
            <a:off x="5612124" y="439877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9FA0A5-09DE-CEEF-721A-60FB8004A64D}"/>
              </a:ext>
            </a:extLst>
          </p:cNvPr>
          <p:cNvSpPr/>
          <p:nvPr/>
        </p:nvSpPr>
        <p:spPr>
          <a:xfrm>
            <a:off x="5867400" y="4353057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F2122E-F1E6-9591-4C02-190B7308E38E}"/>
              </a:ext>
            </a:extLst>
          </p:cNvPr>
          <p:cNvSpPr/>
          <p:nvPr/>
        </p:nvSpPr>
        <p:spPr>
          <a:xfrm>
            <a:off x="6280579" y="4314957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189CD5-247B-B197-9B4E-FC10F26019E6}"/>
              </a:ext>
            </a:extLst>
          </p:cNvPr>
          <p:cNvSpPr/>
          <p:nvPr/>
        </p:nvSpPr>
        <p:spPr>
          <a:xfrm>
            <a:off x="6311057" y="4457964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54F1C0-DD04-7A83-2FA6-A92CB62B7E1B}"/>
              </a:ext>
            </a:extLst>
          </p:cNvPr>
          <p:cNvSpPr/>
          <p:nvPr/>
        </p:nvSpPr>
        <p:spPr>
          <a:xfrm>
            <a:off x="6775878" y="424434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69A95C-A266-23DF-58DD-579F0EE4B5F6}"/>
              </a:ext>
            </a:extLst>
          </p:cNvPr>
          <p:cNvSpPr/>
          <p:nvPr/>
        </p:nvSpPr>
        <p:spPr>
          <a:xfrm>
            <a:off x="6786037" y="4378457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89C466-0FCF-4E39-7C36-E26C6CDC8B17}"/>
              </a:ext>
            </a:extLst>
          </p:cNvPr>
          <p:cNvSpPr/>
          <p:nvPr/>
        </p:nvSpPr>
        <p:spPr>
          <a:xfrm>
            <a:off x="7279019" y="4292097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1E7C10-552B-C0A2-6BD2-817AC997D62A}"/>
              </a:ext>
            </a:extLst>
          </p:cNvPr>
          <p:cNvSpPr/>
          <p:nvPr/>
        </p:nvSpPr>
        <p:spPr>
          <a:xfrm>
            <a:off x="7523496" y="4341393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07F05A-CF94-96E8-948D-22B7D8C87A68}"/>
              </a:ext>
            </a:extLst>
          </p:cNvPr>
          <p:cNvSpPr/>
          <p:nvPr/>
        </p:nvSpPr>
        <p:spPr>
          <a:xfrm>
            <a:off x="7523496" y="4469429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8910CA-1225-729E-ADBD-74FA87BAAE67}"/>
              </a:ext>
            </a:extLst>
          </p:cNvPr>
          <p:cNvSpPr/>
          <p:nvPr/>
        </p:nvSpPr>
        <p:spPr>
          <a:xfrm>
            <a:off x="5586728" y="5359429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6ABFEB-593B-A341-F777-3ABF0212FBC3}"/>
              </a:ext>
            </a:extLst>
          </p:cNvPr>
          <p:cNvSpPr/>
          <p:nvPr/>
        </p:nvSpPr>
        <p:spPr>
          <a:xfrm>
            <a:off x="5618474" y="5478576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F19EBD-9737-A1D0-F8DB-1C4B3ED8B305}"/>
              </a:ext>
            </a:extLst>
          </p:cNvPr>
          <p:cNvSpPr/>
          <p:nvPr/>
        </p:nvSpPr>
        <p:spPr>
          <a:xfrm>
            <a:off x="6049848" y="531371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5573A5-F56C-6E36-822D-2F54E7887EBB}"/>
              </a:ext>
            </a:extLst>
          </p:cNvPr>
          <p:cNvSpPr/>
          <p:nvPr/>
        </p:nvSpPr>
        <p:spPr>
          <a:xfrm>
            <a:off x="6089217" y="547078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9CEFC6-60D7-60C0-4BF6-D69558E652B6}"/>
              </a:ext>
            </a:extLst>
          </p:cNvPr>
          <p:cNvSpPr/>
          <p:nvPr/>
        </p:nvSpPr>
        <p:spPr>
          <a:xfrm>
            <a:off x="7065222" y="531371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A1A3B3A-A5FE-7D8F-00EF-9DEE54DAB422}"/>
              </a:ext>
            </a:extLst>
          </p:cNvPr>
          <p:cNvSpPr/>
          <p:nvPr/>
        </p:nvSpPr>
        <p:spPr>
          <a:xfrm>
            <a:off x="7088716" y="544792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6FD7E1-878A-E17D-F28E-99FEDC765C67}"/>
              </a:ext>
            </a:extLst>
          </p:cNvPr>
          <p:cNvSpPr/>
          <p:nvPr/>
        </p:nvSpPr>
        <p:spPr>
          <a:xfrm>
            <a:off x="7523495" y="5336569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E4EA4-8B38-22EE-3831-0A8D89C8A24A}"/>
              </a:ext>
            </a:extLst>
          </p:cNvPr>
          <p:cNvSpPr/>
          <p:nvPr/>
        </p:nvSpPr>
        <p:spPr>
          <a:xfrm>
            <a:off x="7821095" y="5362769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C747C6-0DD1-818F-DE5C-85E16405554D}"/>
              </a:ext>
            </a:extLst>
          </p:cNvPr>
          <p:cNvSpPr/>
          <p:nvPr/>
        </p:nvSpPr>
        <p:spPr>
          <a:xfrm>
            <a:off x="7840141" y="547078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B9ABDAB-04DB-BCB1-100D-3C4A8BBF0705}"/>
              </a:ext>
            </a:extLst>
          </p:cNvPr>
          <p:cNvSpPr/>
          <p:nvPr/>
        </p:nvSpPr>
        <p:spPr>
          <a:xfrm>
            <a:off x="6031636" y="541918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2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6" y="987552"/>
            <a:ext cx="8458200" cy="57339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Solution:</a:t>
            </a:r>
            <a:r>
              <a:rPr lang="en-US" sz="2400" b="0" dirty="0"/>
              <a:t> Supervised Tensor Dimension Reduction-Based Prognostic Modeling with Incomplete Imaging Data</a:t>
            </a:r>
          </a:p>
          <a:p>
            <a:pPr>
              <a:lnSpc>
                <a:spcPct val="150000"/>
              </a:lnSpc>
            </a:pPr>
            <a:endParaRPr lang="en-US" sz="2400" b="0" dirty="0"/>
          </a:p>
          <a:p>
            <a:pPr>
              <a:lnSpc>
                <a:spcPct val="150000"/>
              </a:lnSpc>
            </a:pPr>
            <a:endParaRPr lang="en-US" sz="2400" b="0" dirty="0"/>
          </a:p>
          <a:p>
            <a:pPr>
              <a:lnSpc>
                <a:spcPct val="150000"/>
              </a:lnSpc>
            </a:pPr>
            <a:endParaRPr lang="en-US" sz="2400" b="0" dirty="0"/>
          </a:p>
          <a:p>
            <a:pPr>
              <a:lnSpc>
                <a:spcPct val="150000"/>
              </a:lnSpc>
            </a:pPr>
            <a:endParaRPr lang="en-US" sz="2400" b="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Advantages:</a:t>
            </a:r>
            <a:r>
              <a:rPr lang="en-US" sz="2400" b="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Dimension reduction process is </a:t>
            </a:r>
            <a:r>
              <a:rPr lang="en-US" sz="2000" b="1" dirty="0"/>
              <a:t>supervised</a:t>
            </a:r>
            <a:r>
              <a:rPr lang="en-US" sz="2000" dirty="0"/>
              <a:t> by historical TTFs which guaranteed the effective feature extraction</a:t>
            </a:r>
          </a:p>
          <a:p>
            <a:pPr lvl="1">
              <a:lnSpc>
                <a:spcPct val="150000"/>
              </a:lnSpc>
            </a:pPr>
            <a:r>
              <a:rPr lang="en-US" sz="2000" b="0" dirty="0"/>
              <a:t>Work for both </a:t>
            </a:r>
            <a:r>
              <a:rPr lang="en-US" sz="2000" b="1" dirty="0"/>
              <a:t>complete and incomplete </a:t>
            </a:r>
            <a:r>
              <a:rPr lang="en-US" sz="2000" dirty="0"/>
              <a:t>degradation image streams</a:t>
            </a:r>
            <a:endParaRPr lang="en-US" sz="2000" b="0" dirty="0"/>
          </a:p>
          <a:p>
            <a:pPr lvl="1">
              <a:lnSpc>
                <a:spcPct val="150000"/>
              </a:lnSpc>
            </a:pPr>
            <a:endParaRPr lang="en-US" sz="2000" b="0" dirty="0"/>
          </a:p>
          <a:p>
            <a:pPr lvl="1">
              <a:lnSpc>
                <a:spcPct val="150000"/>
              </a:lnSpc>
            </a:pPr>
            <a:endParaRPr lang="en-US" b="0" dirty="0"/>
          </a:p>
          <a:p>
            <a:pPr>
              <a:lnSpc>
                <a:spcPct val="150000"/>
              </a:lnSpc>
            </a:pPr>
            <a:endParaRPr lang="en-US" b="0" dirty="0"/>
          </a:p>
          <a:p>
            <a:pPr>
              <a:lnSpc>
                <a:spcPct val="150000"/>
              </a:lnSpc>
            </a:pPr>
            <a:endParaRPr lang="en-US" sz="2800" b="0" dirty="0"/>
          </a:p>
          <a:p>
            <a:pPr>
              <a:lnSpc>
                <a:spcPct val="150000"/>
              </a:lnSpc>
            </a:pPr>
            <a:endParaRPr lang="en-US" b="0" dirty="0"/>
          </a:p>
          <a:p>
            <a:pPr marL="0" indent="0">
              <a:lnSpc>
                <a:spcPct val="150000"/>
              </a:lnSpc>
              <a:buNone/>
            </a:pPr>
            <a:endParaRPr lang="en-US" b="0" dirty="0"/>
          </a:p>
          <a:p>
            <a:pPr>
              <a:lnSpc>
                <a:spcPct val="150000"/>
              </a:lnSpc>
            </a:pPr>
            <a:endParaRPr lang="en-US" b="0" dirty="0"/>
          </a:p>
          <a:p>
            <a:pPr>
              <a:lnSpc>
                <a:spcPct val="150000"/>
              </a:lnSpc>
            </a:pPr>
            <a:endParaRPr lang="en-US" sz="2800" b="0" dirty="0"/>
          </a:p>
          <a:p>
            <a:pPr>
              <a:lnSpc>
                <a:spcPct val="150000"/>
              </a:lnSpc>
            </a:pPr>
            <a:endParaRPr lang="en-US" b="0" dirty="0"/>
          </a:p>
          <a:p>
            <a:pPr>
              <a:lnSpc>
                <a:spcPct val="150000"/>
              </a:lnSpc>
            </a:pPr>
            <a:endParaRPr lang="en-US" sz="2800" b="0" dirty="0"/>
          </a:p>
          <a:p>
            <a:pPr>
              <a:lnSpc>
                <a:spcPct val="150000"/>
              </a:lnSpc>
            </a:pPr>
            <a:endParaRPr lang="en-US" b="0" dirty="0"/>
          </a:p>
          <a:p>
            <a:pPr marL="457200" lvl="1" indent="0">
              <a:lnSpc>
                <a:spcPct val="150000"/>
              </a:lnSpc>
              <a:buClr>
                <a:srgbClr val="C00000"/>
              </a:buClr>
              <a:buSzPct val="80000"/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16E321-7DEF-8646-4D8D-17A584E4D1AC}"/>
              </a:ext>
            </a:extLst>
          </p:cNvPr>
          <p:cNvSpPr/>
          <p:nvPr/>
        </p:nvSpPr>
        <p:spPr>
          <a:xfrm>
            <a:off x="5316337" y="2092412"/>
            <a:ext cx="3508688" cy="9287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I(A). Supervised Low-Dimensional Tensor Subspace Detection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BE1724-35CA-9A85-CC34-9BC0884D93D8}"/>
              </a:ext>
            </a:extLst>
          </p:cNvPr>
          <p:cNvSpPr/>
          <p:nvPr/>
        </p:nvSpPr>
        <p:spPr>
          <a:xfrm>
            <a:off x="5333999" y="3761404"/>
            <a:ext cx="3508687" cy="485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I(B). Feature Extraction</a:t>
            </a:r>
          </a:p>
        </p:txBody>
      </p:sp>
      <p:sp>
        <p:nvSpPr>
          <p:cNvPr id="11" name="Right Arrow 7">
            <a:extLst>
              <a:ext uri="{FF2B5EF4-FFF2-40B4-BE49-F238E27FC236}">
                <a16:creationId xmlns:a16="http://schemas.microsoft.com/office/drawing/2014/main" id="{35D62A89-01F8-3422-A3F4-3C91E3E9127C}"/>
              </a:ext>
            </a:extLst>
          </p:cNvPr>
          <p:cNvSpPr/>
          <p:nvPr/>
        </p:nvSpPr>
        <p:spPr>
          <a:xfrm rot="5400000">
            <a:off x="6878799" y="3271995"/>
            <a:ext cx="523836" cy="228600"/>
          </a:xfrm>
          <a:prstGeom prst="rightArrow">
            <a:avLst>
              <a:gd name="adj1" fmla="val 50000"/>
              <a:gd name="adj2" fmla="val 769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5E3D59-F129-6DE1-8677-75F26F4896D7}"/>
              </a:ext>
            </a:extLst>
          </p:cNvPr>
          <p:cNvSpPr/>
          <p:nvPr/>
        </p:nvSpPr>
        <p:spPr>
          <a:xfrm>
            <a:off x="347184" y="2400485"/>
            <a:ext cx="4013546" cy="735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Step I.  Supervised Dimension Reduction</a:t>
            </a:r>
          </a:p>
        </p:txBody>
      </p:sp>
      <p:sp>
        <p:nvSpPr>
          <p:cNvPr id="9" name="Right Arrow 7">
            <a:extLst>
              <a:ext uri="{FF2B5EF4-FFF2-40B4-BE49-F238E27FC236}">
                <a16:creationId xmlns:a16="http://schemas.microsoft.com/office/drawing/2014/main" id="{86614654-B349-3621-5EC3-8A2B0285C0B1}"/>
              </a:ext>
            </a:extLst>
          </p:cNvPr>
          <p:cNvSpPr/>
          <p:nvPr/>
        </p:nvSpPr>
        <p:spPr>
          <a:xfrm rot="5400000">
            <a:off x="2012474" y="3415497"/>
            <a:ext cx="626542" cy="304801"/>
          </a:xfrm>
          <a:prstGeom prst="rightArrow">
            <a:avLst>
              <a:gd name="adj1" fmla="val 50001"/>
              <a:gd name="adj2" fmla="val 769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AFC907-98C8-0B08-40AB-1768BED9750B}"/>
              </a:ext>
            </a:extLst>
          </p:cNvPr>
          <p:cNvSpPr/>
          <p:nvPr/>
        </p:nvSpPr>
        <p:spPr>
          <a:xfrm>
            <a:off x="290763" y="4000176"/>
            <a:ext cx="4069967" cy="648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Step II. Tensor Regression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426A5B-1D1F-B1ED-A0A1-F260DB28F7F9}"/>
              </a:ext>
            </a:extLst>
          </p:cNvPr>
          <p:cNvSpPr/>
          <p:nvPr/>
        </p:nvSpPr>
        <p:spPr>
          <a:xfrm>
            <a:off x="5261286" y="1998462"/>
            <a:ext cx="3654114" cy="234493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0F2E1822-749F-FC96-496B-902D167C6785}"/>
              </a:ext>
            </a:extLst>
          </p:cNvPr>
          <p:cNvSpPr/>
          <p:nvPr/>
        </p:nvSpPr>
        <p:spPr>
          <a:xfrm>
            <a:off x="4412437" y="2709290"/>
            <a:ext cx="710854" cy="303879"/>
          </a:xfrm>
          <a:prstGeom prst="left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BA581B3-0DF4-FA14-32B9-B3029D71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8" grpId="0" animBg="1"/>
      <p:bldP spid="9" grpId="0" animBg="1"/>
      <p:bldP spid="13" grpId="0" animBg="1"/>
      <p:bldP spid="20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95" y="3085791"/>
            <a:ext cx="8610600" cy="1143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9995" y="4281101"/>
            <a:ext cx="2865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Tensor Dimension Reduction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(Feature Extraction)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3411669" y="2254419"/>
            <a:ext cx="292252" cy="3657600"/>
          </a:xfrm>
          <a:prstGeom prst="rightBrace">
            <a:avLst>
              <a:gd name="adj1" fmla="val 8333"/>
              <a:gd name="adj2" fmla="val 4979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7183569" y="2597319"/>
            <a:ext cx="292252" cy="2971800"/>
          </a:xfrm>
          <a:prstGeom prst="rightBrace">
            <a:avLst>
              <a:gd name="adj1" fmla="val 8333"/>
              <a:gd name="adj2" fmla="val 49792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53200" y="4419600"/>
            <a:ext cx="1552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LLS Regression</a:t>
            </a:r>
          </a:p>
        </p:txBody>
      </p:sp>
      <p:sp>
        <p:nvSpPr>
          <p:cNvPr id="11" name="Oval 10"/>
          <p:cNvSpPr/>
          <p:nvPr/>
        </p:nvSpPr>
        <p:spPr>
          <a:xfrm>
            <a:off x="2719595" y="3440914"/>
            <a:ext cx="304800" cy="4703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23355" y="3466791"/>
            <a:ext cx="228600" cy="4444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27474" y="2336975"/>
            <a:ext cx="1870256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Historical Tensors </a:t>
            </a:r>
          </a:p>
          <a:p>
            <a:r>
              <a:rPr lang="en-US" dirty="0">
                <a:solidFill>
                  <a:srgbClr val="00B050"/>
                </a:solidFill>
              </a:rPr>
              <a:t>(image streams)</a:t>
            </a:r>
          </a:p>
        </p:txBody>
      </p:sp>
      <p:cxnSp>
        <p:nvCxnSpPr>
          <p:cNvPr id="18" name="Straight Arrow Connector 17"/>
          <p:cNvCxnSpPr>
            <a:stCxn id="13" idx="0"/>
            <a:endCxn id="15" idx="2"/>
          </p:cNvCxnSpPr>
          <p:nvPr/>
        </p:nvCxnSpPr>
        <p:spPr>
          <a:xfrm flipH="1" flipV="1">
            <a:off x="2062602" y="2983306"/>
            <a:ext cx="375053" cy="483485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206825" y="2328253"/>
            <a:ext cx="2666307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Low-Dimensional Features</a:t>
            </a:r>
          </a:p>
        </p:txBody>
      </p:sp>
      <p:cxnSp>
        <p:nvCxnSpPr>
          <p:cNvPr id="29" name="Straight Arrow Connector 28"/>
          <p:cNvCxnSpPr>
            <a:stCxn id="11" idx="0"/>
            <a:endCxn id="28" idx="2"/>
          </p:cNvCxnSpPr>
          <p:nvPr/>
        </p:nvCxnSpPr>
        <p:spPr>
          <a:xfrm flipV="1">
            <a:off x="2871995" y="2697585"/>
            <a:ext cx="1667984" cy="743329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iamond 37"/>
          <p:cNvSpPr/>
          <p:nvPr/>
        </p:nvSpPr>
        <p:spPr>
          <a:xfrm>
            <a:off x="3255673" y="3422417"/>
            <a:ext cx="530722" cy="514676"/>
          </a:xfrm>
          <a:prstGeom prst="diamond">
            <a:avLst/>
          </a:prstGeom>
          <a:noFill/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iamond 38"/>
          <p:cNvSpPr/>
          <p:nvPr/>
        </p:nvSpPr>
        <p:spPr>
          <a:xfrm>
            <a:off x="4013101" y="3422417"/>
            <a:ext cx="530722" cy="514676"/>
          </a:xfrm>
          <a:prstGeom prst="diamond">
            <a:avLst/>
          </a:prstGeom>
          <a:noFill/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/>
          <p:cNvSpPr/>
          <p:nvPr/>
        </p:nvSpPr>
        <p:spPr>
          <a:xfrm>
            <a:off x="4710611" y="3422417"/>
            <a:ext cx="530722" cy="514676"/>
          </a:xfrm>
          <a:prstGeom prst="diamond">
            <a:avLst/>
          </a:prstGeom>
          <a:noFill/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567944" y="5180450"/>
            <a:ext cx="5421036" cy="369332"/>
          </a:xfrm>
          <a:prstGeom prst="rect">
            <a:avLst/>
          </a:prstGeom>
          <a:ln>
            <a:solidFill>
              <a:srgbClr val="CC99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9900"/>
                </a:solidFill>
              </a:rPr>
              <a:t>Basis Matrices of the Low-Dimensional Tensor Subspace</a:t>
            </a:r>
          </a:p>
        </p:txBody>
      </p:sp>
      <p:cxnSp>
        <p:nvCxnSpPr>
          <p:cNvPr id="49" name="Straight Arrow Connector 48"/>
          <p:cNvCxnSpPr>
            <a:stCxn id="38" idx="2"/>
            <a:endCxn id="43" idx="0"/>
          </p:cNvCxnSpPr>
          <p:nvPr/>
        </p:nvCxnSpPr>
        <p:spPr>
          <a:xfrm>
            <a:off x="3521034" y="3937093"/>
            <a:ext cx="757428" cy="1243357"/>
          </a:xfrm>
          <a:prstGeom prst="straightConnector1">
            <a:avLst/>
          </a:prstGeom>
          <a:ln w="15875"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9" idx="2"/>
            <a:endCxn id="43" idx="0"/>
          </p:cNvCxnSpPr>
          <p:nvPr/>
        </p:nvCxnSpPr>
        <p:spPr>
          <a:xfrm>
            <a:off x="4278462" y="3937093"/>
            <a:ext cx="0" cy="1243357"/>
          </a:xfrm>
          <a:prstGeom prst="straightConnector1">
            <a:avLst/>
          </a:prstGeom>
          <a:ln w="15875"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0" idx="2"/>
            <a:endCxn id="43" idx="0"/>
          </p:cNvCxnSpPr>
          <p:nvPr/>
        </p:nvCxnSpPr>
        <p:spPr>
          <a:xfrm flipH="1">
            <a:off x="4278462" y="3937093"/>
            <a:ext cx="697510" cy="1243357"/>
          </a:xfrm>
          <a:prstGeom prst="straightConnector1">
            <a:avLst/>
          </a:prstGeom>
          <a:ln w="15875"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2"/>
          <p:cNvSpPr txBox="1">
            <a:spLocks/>
          </p:cNvSpPr>
          <p:nvPr/>
        </p:nvSpPr>
        <p:spPr>
          <a:xfrm>
            <a:off x="457200" y="987552"/>
            <a:ext cx="8229600" cy="5323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Step I(A): Supervised Low-Dimensional Tensor Subspace Detection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900BCE-CAAA-E3A7-7400-40D5E56168B9}"/>
              </a:ext>
            </a:extLst>
          </p:cNvPr>
          <p:cNvSpPr/>
          <p:nvPr/>
        </p:nvSpPr>
        <p:spPr>
          <a:xfrm>
            <a:off x="759152" y="5723928"/>
            <a:ext cx="7828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LLS Regression </a:t>
            </a:r>
            <a:r>
              <a:rPr lang="en-US" dirty="0"/>
              <a:t>includes a variety of TTF distributions, such as (log)normal, (log)logistic, smallest extreme value, and Weibull, etc., which cover most of the TTF distributions in reality.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99B8270-6167-5558-CCA8-CC7FCDD9A2A4}"/>
              </a:ext>
            </a:extLst>
          </p:cNvPr>
          <p:cNvSpPr/>
          <p:nvPr/>
        </p:nvSpPr>
        <p:spPr>
          <a:xfrm>
            <a:off x="7977395" y="3276536"/>
            <a:ext cx="457200" cy="4703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8AB9D2-04E0-7075-1088-F22B57BB26DF}"/>
              </a:ext>
            </a:extLst>
          </p:cNvPr>
          <p:cNvCxnSpPr>
            <a:cxnSpLocks/>
            <a:stCxn id="50" idx="0"/>
            <a:endCxn id="28" idx="2"/>
          </p:cNvCxnSpPr>
          <p:nvPr/>
        </p:nvCxnSpPr>
        <p:spPr>
          <a:xfrm flipH="1" flipV="1">
            <a:off x="4539979" y="2697585"/>
            <a:ext cx="3666016" cy="57895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8B31FFB-FD40-5558-4386-A59E8DAA2968}"/>
              </a:ext>
            </a:extLst>
          </p:cNvPr>
          <p:cNvSpPr/>
          <p:nvPr/>
        </p:nvSpPr>
        <p:spPr>
          <a:xfrm>
            <a:off x="6290973" y="2358341"/>
            <a:ext cx="144424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Historical TTF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E5D712F-BE0F-1770-DDBC-323C001A68F1}"/>
              </a:ext>
            </a:extLst>
          </p:cNvPr>
          <p:cNvCxnSpPr>
            <a:cxnSpLocks/>
            <a:stCxn id="72" idx="0"/>
            <a:endCxn id="64" idx="2"/>
          </p:cNvCxnSpPr>
          <p:nvPr/>
        </p:nvCxnSpPr>
        <p:spPr>
          <a:xfrm flipV="1">
            <a:off x="6857255" y="2727673"/>
            <a:ext cx="155839" cy="562625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67D9BF2-EC5E-C435-FA7F-584C380AD68F}"/>
              </a:ext>
            </a:extLst>
          </p:cNvPr>
          <p:cNvSpPr/>
          <p:nvPr/>
        </p:nvSpPr>
        <p:spPr>
          <a:xfrm>
            <a:off x="6742955" y="3290298"/>
            <a:ext cx="228600" cy="4444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BD7F4B-44CF-1786-5EE2-CDA3CCD5A312}"/>
              </a:ext>
            </a:extLst>
          </p:cNvPr>
          <p:cNvSpPr/>
          <p:nvPr/>
        </p:nvSpPr>
        <p:spPr>
          <a:xfrm>
            <a:off x="5568693" y="3066917"/>
            <a:ext cx="3476666" cy="177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5D161AFE-6A0C-9EBD-1B42-A65A1942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42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 animBg="1"/>
      <p:bldP spid="13" grpId="0" animBg="1"/>
      <p:bldP spid="15" grpId="0" animBg="1"/>
      <p:bldP spid="28" grpId="0" animBg="1"/>
      <p:bldP spid="38" grpId="0" animBg="1"/>
      <p:bldP spid="39" grpId="0" animBg="1"/>
      <p:bldP spid="40" grpId="0" animBg="1"/>
      <p:bldP spid="43" grpId="0" animBg="1"/>
      <p:bldP spid="3" grpId="0"/>
      <p:bldP spid="50" grpId="0" animBg="1"/>
      <p:bldP spid="64" grpId="0" animBg="1"/>
      <p:bldP spid="72" grpId="0" animBg="1"/>
      <p:bldP spid="37" grpId="0" animBg="1"/>
      <p:bldP spid="3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2442DC3-4C34-986A-8390-75115D92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96" y="1806437"/>
            <a:ext cx="7562404" cy="726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Step I(B): Feature Extraction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Step II: Construct Prognostic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419600"/>
            <a:ext cx="4267200" cy="640578"/>
          </a:xfrm>
          <a:prstGeom prst="rect">
            <a:avLst/>
          </a:prstGeom>
        </p:spPr>
      </p:pic>
      <p:sp>
        <p:nvSpPr>
          <p:cNvPr id="8" name="Diamond 7"/>
          <p:cNvSpPr/>
          <p:nvPr/>
        </p:nvSpPr>
        <p:spPr>
          <a:xfrm>
            <a:off x="5251270" y="1694377"/>
            <a:ext cx="746462" cy="762000"/>
          </a:xfrm>
          <a:prstGeom prst="diamond">
            <a:avLst/>
          </a:prstGeom>
          <a:noFill/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21326" y="2834116"/>
            <a:ext cx="2885405" cy="369332"/>
          </a:xfrm>
          <a:prstGeom prst="rect">
            <a:avLst/>
          </a:prstGeom>
          <a:ln>
            <a:solidFill>
              <a:srgbClr val="CC99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C9900"/>
                </a:solidFill>
              </a:rPr>
              <a:t>Basis Matrices from Step I(A)</a:t>
            </a:r>
          </a:p>
        </p:txBody>
      </p:sp>
      <p:cxnSp>
        <p:nvCxnSpPr>
          <p:cNvPr id="12" name="Straight Arrow Connector 11"/>
          <p:cNvCxnSpPr>
            <a:cxnSpLocks/>
            <a:stCxn id="48" idx="2"/>
            <a:endCxn id="11" idx="0"/>
          </p:cNvCxnSpPr>
          <p:nvPr/>
        </p:nvCxnSpPr>
        <p:spPr>
          <a:xfrm flipH="1">
            <a:off x="7064029" y="2459412"/>
            <a:ext cx="620166" cy="374704"/>
          </a:xfrm>
          <a:prstGeom prst="straightConnector1">
            <a:avLst/>
          </a:prstGeom>
          <a:ln w="15875"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  <a:stCxn id="47" idx="2"/>
            <a:endCxn id="11" idx="0"/>
          </p:cNvCxnSpPr>
          <p:nvPr/>
        </p:nvCxnSpPr>
        <p:spPr>
          <a:xfrm>
            <a:off x="6654348" y="2439592"/>
            <a:ext cx="409681" cy="394524"/>
          </a:xfrm>
          <a:prstGeom prst="straightConnector1">
            <a:avLst/>
          </a:prstGeom>
          <a:ln w="15875"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5621326" y="2470609"/>
            <a:ext cx="1313232" cy="377739"/>
          </a:xfrm>
          <a:prstGeom prst="straightConnector1">
            <a:avLst/>
          </a:prstGeom>
          <a:ln w="15875"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624502" y="1904903"/>
            <a:ext cx="490297" cy="4882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76667" y="2834116"/>
            <a:ext cx="4415119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Historical Tensors (image streams) of Asset m</a:t>
            </a:r>
          </a:p>
        </p:txBody>
      </p:sp>
      <p:cxnSp>
        <p:nvCxnSpPr>
          <p:cNvPr id="25" name="Straight Arrow Connector 24"/>
          <p:cNvCxnSpPr>
            <a:stCxn id="23" idx="2"/>
            <a:endCxn id="24" idx="0"/>
          </p:cNvCxnSpPr>
          <p:nvPr/>
        </p:nvCxnSpPr>
        <p:spPr>
          <a:xfrm flipH="1">
            <a:off x="3284227" y="2393167"/>
            <a:ext cx="585424" cy="440949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395435" y="4570340"/>
            <a:ext cx="490297" cy="48826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398897" y="5499952"/>
            <a:ext cx="2483372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Historical TTF of Asset m</a:t>
            </a:r>
          </a:p>
        </p:txBody>
      </p:sp>
      <p:cxnSp>
        <p:nvCxnSpPr>
          <p:cNvPr id="38" name="Straight Arrow Connector 37"/>
          <p:cNvCxnSpPr>
            <a:stCxn id="36" idx="2"/>
            <a:endCxn id="37" idx="0"/>
          </p:cNvCxnSpPr>
          <p:nvPr/>
        </p:nvCxnSpPr>
        <p:spPr>
          <a:xfrm flipH="1">
            <a:off x="2640583" y="5058604"/>
            <a:ext cx="1" cy="441348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572000" y="4419600"/>
            <a:ext cx="533400" cy="7620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89446" y="1768035"/>
            <a:ext cx="533400" cy="7620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/>
          <p:cNvCxnSpPr>
            <a:stCxn id="44" idx="4"/>
            <a:endCxn id="43" idx="0"/>
          </p:cNvCxnSpPr>
          <p:nvPr/>
        </p:nvCxnSpPr>
        <p:spPr>
          <a:xfrm rot="16200000" flipH="1">
            <a:off x="2052641" y="1633540"/>
            <a:ext cx="1889565" cy="3682554"/>
          </a:xfrm>
          <a:prstGeom prst="curvedConnector3">
            <a:avLst/>
          </a:prstGeom>
          <a:ln w="15875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iamond 46">
            <a:extLst>
              <a:ext uri="{FF2B5EF4-FFF2-40B4-BE49-F238E27FC236}">
                <a16:creationId xmlns:a16="http://schemas.microsoft.com/office/drawing/2014/main" id="{05293E46-57EB-98F9-6216-785DFC300CCE}"/>
              </a:ext>
            </a:extLst>
          </p:cNvPr>
          <p:cNvSpPr/>
          <p:nvPr/>
        </p:nvSpPr>
        <p:spPr>
          <a:xfrm>
            <a:off x="6281117" y="1677592"/>
            <a:ext cx="746462" cy="762000"/>
          </a:xfrm>
          <a:prstGeom prst="diamond">
            <a:avLst/>
          </a:prstGeom>
          <a:noFill/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iamond 47">
            <a:extLst>
              <a:ext uri="{FF2B5EF4-FFF2-40B4-BE49-F238E27FC236}">
                <a16:creationId xmlns:a16="http://schemas.microsoft.com/office/drawing/2014/main" id="{F3B6EB81-DECC-4AE7-5FAD-E1E24436E1BA}"/>
              </a:ext>
            </a:extLst>
          </p:cNvPr>
          <p:cNvSpPr/>
          <p:nvPr/>
        </p:nvSpPr>
        <p:spPr>
          <a:xfrm>
            <a:off x="7310964" y="1697412"/>
            <a:ext cx="746462" cy="762000"/>
          </a:xfrm>
          <a:prstGeom prst="diamond">
            <a:avLst/>
          </a:prstGeom>
          <a:noFill/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FF839F33-3618-1408-29D5-10BC5C92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/>
              <a:t>/26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3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3" grpId="0" animBg="1"/>
      <p:bldP spid="24" grpId="0" animBg="1"/>
      <p:bldP spid="36" grpId="0" animBg="1"/>
      <p:bldP spid="37" grpId="0" animBg="1"/>
      <p:bldP spid="43" grpId="0" animBg="1"/>
      <p:bldP spid="44" grpId="0" animBg="1"/>
      <p:bldP spid="47" grpId="0" animBg="1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14D86F0A9ADB4088475A70123ADE53" ma:contentTypeVersion="10" ma:contentTypeDescription="Create a new document." ma:contentTypeScope="" ma:versionID="aabf514b3ae85306941c2fefa226b936">
  <xsd:schema xmlns:xsd="http://www.w3.org/2001/XMLSchema" xmlns:xs="http://www.w3.org/2001/XMLSchema" xmlns:p="http://schemas.microsoft.com/office/2006/metadata/properties" xmlns:ns3="60eee9fb-f21f-431f-bf86-9e5238f97b3c" targetNamespace="http://schemas.microsoft.com/office/2006/metadata/properties" ma:root="true" ma:fieldsID="6214910a8e5855dd9415e1d2f71562ec" ns3:_="">
    <xsd:import namespace="60eee9fb-f21f-431f-bf86-9e5238f97b3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ee9fb-f21f-431f-bf86-9e5238f97b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734F75-2983-495E-8D97-6A07360AAA3B}">
  <ds:schemaRefs>
    <ds:schemaRef ds:uri="http://purl.org/dc/elements/1.1/"/>
    <ds:schemaRef ds:uri="http://schemas.microsoft.com/office/2006/metadata/properties"/>
    <ds:schemaRef ds:uri="60eee9fb-f21f-431f-bf86-9e5238f97b3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E3D1B9-73E1-4FB2-946A-E546BBF97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eee9fb-f21f-431f-bf86-9e5238f97b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8D13A4-4BDE-44D8-A583-3277F07BB0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37465</TotalTime>
  <Words>1158</Words>
  <Application>Microsoft Office PowerPoint</Application>
  <PresentationFormat>On-screen Show (4:3)</PresentationFormat>
  <Paragraphs>250</Paragraphs>
  <Slides>27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Cambria Math</vt:lpstr>
      <vt:lpstr>Office Theme</vt:lpstr>
      <vt:lpstr>A Supervised Tensor Dimension Reduction-Based Prognostics Model for Applications with Incomplete Imaging Data   </vt:lpstr>
      <vt:lpstr>Outline</vt:lpstr>
      <vt:lpstr>Motivation</vt:lpstr>
      <vt:lpstr>Objectives</vt:lpstr>
      <vt:lpstr>Literature Review</vt:lpstr>
      <vt:lpstr>Challenges and Solution</vt:lpstr>
      <vt:lpstr>Challenges and Solution</vt:lpstr>
      <vt:lpstr>The Model</vt:lpstr>
      <vt:lpstr>The Model</vt:lpstr>
      <vt:lpstr>Parameter Estimation</vt:lpstr>
      <vt:lpstr>Parameter Estimation</vt:lpstr>
      <vt:lpstr>Closed-Form Solutions</vt:lpstr>
      <vt:lpstr>Closed-Form Solutions - I.Complete Data</vt:lpstr>
      <vt:lpstr>Closed-Form Solutions - I.Complete Data</vt:lpstr>
      <vt:lpstr>Closed-Form Solutions - II.Missing Data</vt:lpstr>
      <vt:lpstr>Closed-Form Solutions - II.Missing Data</vt:lpstr>
      <vt:lpstr>Closed-Form Solutions - II.Missing Data</vt:lpstr>
      <vt:lpstr>Closed-Form Solutions – II. Missing Data</vt:lpstr>
      <vt:lpstr>Simulation Study</vt:lpstr>
      <vt:lpstr>Simulation Study</vt:lpstr>
      <vt:lpstr>Results (Simulation Study)</vt:lpstr>
      <vt:lpstr>Results (Simulation Study)</vt:lpstr>
      <vt:lpstr>Case Study</vt:lpstr>
      <vt:lpstr>Results (Case Study)</vt:lpstr>
      <vt:lpstr>Results (Case Study)</vt:lpstr>
      <vt:lpstr>Summary and 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Fang, Xiaolei</dc:creator>
  <cp:lastModifiedBy>Chengyu Zhou</cp:lastModifiedBy>
  <cp:revision>3448</cp:revision>
  <dcterms:created xsi:type="dcterms:W3CDTF">2006-08-16T00:00:00Z</dcterms:created>
  <dcterms:modified xsi:type="dcterms:W3CDTF">2022-10-16T00:15:16Z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0x010100D214D86F0A9ADB4088475A70123ADE53</vt:lpwstr>
  </property>
</Properties>
</file>